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6"/>
  </p:notesMasterIdLst>
  <p:sldIdLst>
    <p:sldId id="256" r:id="rId2"/>
    <p:sldId id="270" r:id="rId3"/>
    <p:sldId id="284" r:id="rId4"/>
    <p:sldId id="287" r:id="rId5"/>
    <p:sldId id="257" r:id="rId6"/>
    <p:sldId id="271" r:id="rId7"/>
    <p:sldId id="272" r:id="rId8"/>
    <p:sldId id="281" r:id="rId9"/>
    <p:sldId id="273" r:id="rId10"/>
    <p:sldId id="285" r:id="rId11"/>
    <p:sldId id="382" r:id="rId12"/>
    <p:sldId id="274" r:id="rId13"/>
    <p:sldId id="275" r:id="rId14"/>
    <p:sldId id="276" r:id="rId15"/>
    <p:sldId id="277" r:id="rId16"/>
    <p:sldId id="278" r:id="rId17"/>
    <p:sldId id="282" r:id="rId18"/>
    <p:sldId id="283" r:id="rId19"/>
    <p:sldId id="288" r:id="rId20"/>
    <p:sldId id="258" r:id="rId21"/>
    <p:sldId id="380" r:id="rId22"/>
    <p:sldId id="381" r:id="rId23"/>
    <p:sldId id="268" r:id="rId24"/>
    <p:sldId id="286"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644" y="40"/>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6.728"/>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7.147"/>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7.707"/>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8.063"/>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8.481"/>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9.290"/>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49.941"/>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1-28T15:50:50.264"/>
    </inkml:context>
    <inkml:brush xml:id="br0">
      <inkml:brushProperty name="width" value="0.1" units="cm"/>
      <inkml:brushProperty name="height" value="0.1" units="cm"/>
      <inkml:brushProperty name="color" value="#F6630D"/>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65C4FD00-3F81-4A08-B3CB-A3B7E8A94EA4}"/>
              </a:ext>
            </a:extLst>
          </p:cNvPr>
          <p:cNvSpPr>
            <a:spLocks noGrp="1" noRot="1" noChangeAspect="1" noChangeArrowheads="1" noTextEdit="1"/>
          </p:cNvSpPr>
          <p:nvPr>
            <p:ph type="sldImg"/>
          </p:nvPr>
        </p:nvSpPr>
        <p:spPr>
          <a:xfrm>
            <a:off x="381000" y="685800"/>
            <a:ext cx="6096000" cy="3429000"/>
          </a:xfrm>
          <a:ln/>
        </p:spPr>
      </p:sp>
      <p:sp>
        <p:nvSpPr>
          <p:cNvPr id="7171" name="Notes Placeholder 2">
            <a:extLst>
              <a:ext uri="{FF2B5EF4-FFF2-40B4-BE49-F238E27FC236}">
                <a16:creationId xmlns:a16="http://schemas.microsoft.com/office/drawing/2014/main" id="{75B7C704-8D61-4C3C-8DE9-4991D694ABDE}"/>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7172" name="Slide Number Placeholder 3">
            <a:extLst>
              <a:ext uri="{FF2B5EF4-FFF2-40B4-BE49-F238E27FC236}">
                <a16:creationId xmlns:a16="http://schemas.microsoft.com/office/drawing/2014/main" id="{519F0902-E81F-45C7-BDCF-E9B065B329A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440ABE7-A67B-4818-B60A-0D08691D1FF7}" type="slidenum">
              <a:rPr lang="en-US" altLang="en-US" smtClean="0"/>
              <a:pPr>
                <a:spcBef>
                  <a:spcPct val="0"/>
                </a:spcBef>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AF67CDF-9B23-4AE1-938F-FCD19F977883}" type="slidenum">
              <a:rPr lang="en-US" altLang="en-US" smtClean="0"/>
              <a:pPr>
                <a:defRPr/>
              </a:pPr>
              <a:t>17</a:t>
            </a:fld>
            <a:endParaRPr lang="en-US" altLang="en-US"/>
          </a:p>
        </p:txBody>
      </p:sp>
    </p:spTree>
    <p:extLst>
      <p:ext uri="{BB962C8B-B14F-4D97-AF65-F5344CB8AC3E}">
        <p14:creationId xmlns:p14="http://schemas.microsoft.com/office/powerpoint/2010/main" val="3347727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32C60BF2-D961-418F-BC68-568378D3716E}"/>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id="{6909440C-8572-4A0E-9D55-401E034D75FC}"/>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12292" name="Slide Number Placeholder 3">
            <a:extLst>
              <a:ext uri="{FF2B5EF4-FFF2-40B4-BE49-F238E27FC236}">
                <a16:creationId xmlns:a16="http://schemas.microsoft.com/office/drawing/2014/main" id="{749C4250-E1CC-444A-86BE-E3940B399AF0}"/>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F1A6F11-8281-4FCF-B100-4D7292B84625}" type="slidenum">
              <a:rPr lang="en-US" altLang="en-US"/>
              <a:pPr>
                <a:spcBef>
                  <a:spcPct val="0"/>
                </a:spcBef>
              </a:pPr>
              <a:t>23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6.xml"/><Relationship Id="rId3" Type="http://schemas.openxmlformats.org/officeDocument/2006/relationships/image" Target="../media/image1.png"/><Relationship Id="rId7" Type="http://schemas.openxmlformats.org/officeDocument/2006/relationships/customXml" Target="../ink/ink5.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4.xml"/><Relationship Id="rId5" Type="http://schemas.openxmlformats.org/officeDocument/2006/relationships/customXml" Target="../ink/ink3.xml"/><Relationship Id="rId10" Type="http://schemas.openxmlformats.org/officeDocument/2006/relationships/customXml" Target="../ink/ink8.xml"/><Relationship Id="rId4" Type="http://schemas.openxmlformats.org/officeDocument/2006/relationships/customXml" Target="../ink/ink2.xml"/><Relationship Id="rId9" Type="http://schemas.openxmlformats.org/officeDocument/2006/relationships/customXml" Target="../ink/ink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a:ea typeface="ＭＳ Ｐゴシック" panose="020B0600070205080204" pitchFamily="34" charset="-128"/>
              </a:rPr>
              <a:t>Traditional Offer and Acceptance</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5904B-88A9-4542-A5BC-9D04F1F0D633}"/>
              </a:ext>
            </a:extLst>
          </p:cNvPr>
          <p:cNvSpPr>
            <a:spLocks noGrp="1"/>
          </p:cNvSpPr>
          <p:nvPr>
            <p:ph type="title"/>
          </p:nvPr>
        </p:nvSpPr>
        <p:spPr/>
        <p:txBody>
          <a:bodyPr/>
          <a:lstStyle/>
          <a:p>
            <a:r>
              <a:rPr lang="en-US" dirty="0"/>
              <a:t>“I have the power”</a:t>
            </a:r>
          </a:p>
        </p:txBody>
      </p:sp>
    </p:spTree>
    <p:extLst>
      <p:ext uri="{BB962C8B-B14F-4D97-AF65-F5344CB8AC3E}">
        <p14:creationId xmlns:p14="http://schemas.microsoft.com/office/powerpoint/2010/main" val="140428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8B41B-9453-02ED-0AA6-8A06348222DF}"/>
              </a:ext>
            </a:extLst>
          </p:cNvPr>
          <p:cNvSpPr>
            <a:spLocks noGrp="1"/>
          </p:cNvSpPr>
          <p:nvPr>
            <p:ph type="title"/>
          </p:nvPr>
        </p:nvSpPr>
        <p:spPr/>
        <p:txBody>
          <a:bodyPr/>
          <a:lstStyle/>
          <a:p>
            <a:r>
              <a:rPr lang="en-US" sz="3600" dirty="0"/>
              <a:t>What Counts As A Manifestation Of A Willingness To Enter A Bargain?</a:t>
            </a:r>
          </a:p>
        </p:txBody>
      </p:sp>
      <p:sp>
        <p:nvSpPr>
          <p:cNvPr id="3" name="Content Placeholder 2">
            <a:extLst>
              <a:ext uri="{FF2B5EF4-FFF2-40B4-BE49-F238E27FC236}">
                <a16:creationId xmlns:a16="http://schemas.microsoft.com/office/drawing/2014/main" id="{E2CDE6B8-1A78-164D-8C5E-ABAACA135291}"/>
              </a:ext>
            </a:extLst>
          </p:cNvPr>
          <p:cNvSpPr>
            <a:spLocks noGrp="1"/>
          </p:cNvSpPr>
          <p:nvPr>
            <p:ph idx="1"/>
          </p:nvPr>
        </p:nvSpPr>
        <p:spPr/>
        <p:txBody>
          <a:bodyPr/>
          <a:lstStyle/>
          <a:p>
            <a:r>
              <a:rPr lang="en-US" dirty="0"/>
              <a:t>Two possibilities:</a:t>
            </a:r>
          </a:p>
          <a:p>
            <a:pPr lvl="1"/>
            <a:r>
              <a:rPr lang="en-US" dirty="0"/>
              <a:t>Any indication that one is willing to make a deal.</a:t>
            </a:r>
          </a:p>
          <a:p>
            <a:pPr lvl="1"/>
            <a:r>
              <a:rPr lang="en-US" dirty="0"/>
              <a:t>An indication that one is willing to make a deal where one specifies the deal in a “definite and complete” way. </a:t>
            </a:r>
          </a:p>
          <a:p>
            <a:pPr lvl="2"/>
            <a:r>
              <a:rPr lang="en-US" dirty="0"/>
              <a:t>Definite and complete = enough information about what is promised that the court knows what the offeree loses if the promise is breached.</a:t>
            </a:r>
          </a:p>
          <a:p>
            <a:r>
              <a:rPr lang="en-US" dirty="0"/>
              <a:t>We will understand things in the second way.  </a:t>
            </a:r>
          </a:p>
        </p:txBody>
      </p:sp>
    </p:spTree>
    <p:extLst>
      <p:ext uri="{BB962C8B-B14F-4D97-AF65-F5344CB8AC3E}">
        <p14:creationId xmlns:p14="http://schemas.microsoft.com/office/powerpoint/2010/main" val="788988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417D896-AC41-4972-AB22-36BC6BE175AB}"/>
              </a:ext>
            </a:extLst>
          </p:cNvPr>
          <p:cNvSpPr>
            <a:spLocks noGrp="1" noChangeArrowheads="1"/>
          </p:cNvSpPr>
          <p:nvPr>
            <p:ph type="title"/>
          </p:nvPr>
        </p:nvSpPr>
        <p:spPr/>
        <p:txBody>
          <a:bodyPr/>
          <a:lstStyle/>
          <a:p>
            <a:r>
              <a:rPr lang="en-US" altLang="en-US">
                <a:ea typeface="ＭＳ Ｐゴシック" panose="020B0600070205080204" pitchFamily="34" charset="-128"/>
              </a:rPr>
              <a:t>Ads From Individual Sellers</a:t>
            </a:r>
          </a:p>
        </p:txBody>
      </p:sp>
      <p:sp>
        <p:nvSpPr>
          <p:cNvPr id="13315" name="Content Placeholder 2">
            <a:extLst>
              <a:ext uri="{FF2B5EF4-FFF2-40B4-BE49-F238E27FC236}">
                <a16:creationId xmlns:a16="http://schemas.microsoft.com/office/drawing/2014/main" id="{FB68DBA3-770C-455E-9AF4-E03E959A3210}"/>
              </a:ext>
            </a:extLst>
          </p:cNvPr>
          <p:cNvSpPr>
            <a:spLocks noGrp="1" noChangeArrowheads="1"/>
          </p:cNvSpPr>
          <p:nvPr>
            <p:ph idx="1"/>
          </p:nvPr>
        </p:nvSpPr>
        <p:spPr/>
        <p:txBody>
          <a:bodyPr/>
          <a:lstStyle/>
          <a:p>
            <a:r>
              <a:rPr lang="en-US" altLang="en-US" sz="2800" dirty="0">
                <a:ea typeface="Times New Roman" panose="02020603050405020304" pitchFamily="18" charset="0"/>
                <a:cs typeface="Courier New" panose="02070309020205020404" pitchFamily="49" charset="0"/>
              </a:rPr>
              <a:t>I run an ad in the newspaper. It says: "One used Toshiba notebook computer for sale, Model T1200. Price: $500." </a:t>
            </a:r>
          </a:p>
          <a:p>
            <a:r>
              <a:rPr lang="en-US" altLang="en-US" sz="2800" dirty="0">
                <a:ea typeface="Times New Roman" panose="02020603050405020304" pitchFamily="18" charset="0"/>
                <a:cs typeface="Courier New" panose="02070309020205020404" pitchFamily="49" charset="0"/>
              </a:rPr>
              <a:t>Is this an offer? </a:t>
            </a:r>
          </a:p>
          <a:p>
            <a:r>
              <a:rPr lang="en-US" altLang="en-US" sz="2800" dirty="0">
                <a:ea typeface="Times New Roman" panose="02020603050405020304" pitchFamily="18" charset="0"/>
                <a:cs typeface="Courier New" panose="02070309020205020404" pitchFamily="49" charset="0"/>
              </a:rPr>
              <a:t>To answer, we need to discuss </a:t>
            </a:r>
            <a:r>
              <a:rPr lang="en-US" altLang="en-US" sz="2800" b="1" dirty="0">
                <a:ea typeface="Times New Roman" panose="02020603050405020304" pitchFamily="18" charset="0"/>
                <a:cs typeface="Courier New" panose="02070309020205020404" pitchFamily="49" charset="0"/>
              </a:rPr>
              <a:t>the mailbox rule</a:t>
            </a:r>
            <a:r>
              <a:rPr lang="en-US" altLang="en-US" sz="2800" dirty="0">
                <a:ea typeface="Times New Roman" panose="02020603050405020304" pitchFamily="18" charset="0"/>
                <a:cs typeface="Courier New" panose="02070309020205020404" pitchFamily="49" charset="0"/>
              </a:rPr>
              <a:t>.</a:t>
            </a:r>
          </a:p>
          <a:p>
            <a:r>
              <a:rPr lang="en-US" altLang="en-US" sz="2800" dirty="0">
                <a:ea typeface="Times New Roman" panose="02020603050405020304" pitchFamily="18" charset="0"/>
                <a:cs typeface="Courier New" panose="02070309020205020404" pitchFamily="49" charset="0"/>
              </a:rPr>
              <a:t>Suppose Bob mails an acceptance on June 1</a:t>
            </a:r>
            <a:r>
              <a:rPr lang="en-US" altLang="en-US" sz="2000" dirty="0">
                <a:ea typeface="Times New Roman" panose="02020603050405020304" pitchFamily="18" charset="0"/>
                <a:cs typeface="Courier New" panose="02070309020205020404" pitchFamily="49" charset="0"/>
              </a:rPr>
              <a:t>. </a:t>
            </a:r>
            <a:r>
              <a:rPr lang="en-US" altLang="en-US" sz="2800" dirty="0">
                <a:ea typeface="Times New Roman" panose="02020603050405020304" pitchFamily="18" charset="0"/>
                <a:cs typeface="Courier New" panose="02070309020205020404" pitchFamily="49" charset="0"/>
              </a:rPr>
              <a:t>Under US law, that acceptance is effective on June 1</a:t>
            </a:r>
            <a:r>
              <a:rPr lang="en-US" altLang="en-US" sz="3600" b="1" dirty="0">
                <a:ea typeface="Times New Roman" panose="02020603050405020304" pitchFamily="18" charset="0"/>
                <a:cs typeface="Courier New" panose="02070309020205020404" pitchFamily="49" charset="0"/>
              </a:rPr>
              <a:t>. </a:t>
            </a:r>
            <a:r>
              <a:rPr lang="en-US" altLang="en-US" sz="2800" dirty="0">
                <a:ea typeface="Times New Roman" panose="02020603050405020304" pitchFamily="18" charset="0"/>
                <a:cs typeface="Courier New" panose="02070309020205020404" pitchFamily="49" charset="0"/>
              </a:rPr>
              <a:t>The contract is formed. </a:t>
            </a:r>
          </a:p>
          <a:p>
            <a:endParaRPr lang="en-US" altLang="en-US" dirty="0">
              <a:ea typeface="ＭＳ Ｐゴシック" panose="020B0600070205080204" pitchFamily="34" charset="-128"/>
              <a:cs typeface="Courier New" panose="02070309020205020404" pitchFamily="49"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EC6CEBC-F64C-4212-8CB7-F46B6036FA1D}"/>
              </a:ext>
            </a:extLst>
          </p:cNvPr>
          <p:cNvSpPr>
            <a:spLocks noGrp="1" noChangeArrowheads="1"/>
          </p:cNvSpPr>
          <p:nvPr>
            <p:ph type="title"/>
          </p:nvPr>
        </p:nvSpPr>
        <p:spPr/>
        <p:txBody>
          <a:bodyPr/>
          <a:lstStyle/>
          <a:p>
            <a:r>
              <a:rPr lang="en-US" altLang="en-US">
                <a:ea typeface="ＭＳ Ｐゴシック" panose="020B0600070205080204" pitchFamily="34" charset="-128"/>
              </a:rPr>
              <a:t>The Mailbox Rule</a:t>
            </a:r>
          </a:p>
        </p:txBody>
      </p:sp>
      <p:sp>
        <p:nvSpPr>
          <p:cNvPr id="14339" name="Content Placeholder 2">
            <a:extLst>
              <a:ext uri="{FF2B5EF4-FFF2-40B4-BE49-F238E27FC236}">
                <a16:creationId xmlns:a16="http://schemas.microsoft.com/office/drawing/2014/main" id="{2289A075-BD03-4273-8322-E74452468CBD}"/>
              </a:ext>
            </a:extLst>
          </p:cNvPr>
          <p:cNvSpPr>
            <a:spLocks noGrp="1" noChangeArrowheads="1"/>
          </p:cNvSpPr>
          <p:nvPr>
            <p:ph idx="1"/>
          </p:nvPr>
        </p:nvSpPr>
        <p:spPr/>
        <p:txBody>
          <a:bodyPr/>
          <a:lstStyle/>
          <a:p>
            <a:r>
              <a:rPr lang="en-US" altLang="en-US" sz="2800">
                <a:ea typeface="Times New Roman" panose="02020603050405020304" pitchFamily="18" charset="0"/>
                <a:cs typeface="Verdana" panose="020B0604030504040204" pitchFamily="34" charset="0"/>
              </a:rPr>
              <a:t>The "mailbox rule”:  In asynchronous communication, acceptance takes effect when it is dispatched. </a:t>
            </a:r>
            <a:r>
              <a:rPr lang="en-US" altLang="en-US" sz="2800">
                <a:ea typeface="Times New Roman" panose="02020603050405020304" pitchFamily="18" charset="0"/>
                <a:cs typeface="Courier New" panose="02070309020205020404" pitchFamily="49" charset="0"/>
              </a:rPr>
              <a:t>So: </a:t>
            </a:r>
          </a:p>
          <a:p>
            <a:pPr lvl="1"/>
            <a:r>
              <a:rPr lang="en-US" altLang="en-US" sz="2800">
                <a:ea typeface="Times New Roman" panose="02020603050405020304" pitchFamily="18" charset="0"/>
                <a:cs typeface="Courier New" panose="02070309020205020404" pitchFamily="49" charset="0"/>
              </a:rPr>
              <a:t>I run an ad in the newspaper on June 1. It says: "One used Toshiba notebook computer for sale, Model T1200. Price: $500.“</a:t>
            </a:r>
          </a:p>
          <a:p>
            <a:pPr lvl="1"/>
            <a:r>
              <a:rPr lang="en-US" altLang="en-US" sz="2800">
                <a:ea typeface="Times New Roman" panose="02020603050405020304" pitchFamily="18" charset="0"/>
                <a:cs typeface="Courier New" panose="02070309020205020404" pitchFamily="49" charset="0"/>
              </a:rPr>
              <a:t>Assume the ad is an offer, and suppose Bob mails an acceptance on June 1.</a:t>
            </a:r>
          </a:p>
          <a:p>
            <a:pPr lvl="1"/>
            <a:r>
              <a:rPr lang="en-US" altLang="en-US" sz="2800">
                <a:ea typeface="Times New Roman" panose="02020603050405020304" pitchFamily="18" charset="0"/>
                <a:cs typeface="Courier New" panose="02070309020205020404" pitchFamily="49" charset="0"/>
              </a:rPr>
              <a:t>Under the mailbox  rule, Bob and</a:t>
            </a:r>
            <a:r>
              <a:rPr lang="en-US" altLang="en-US" sz="2800">
                <a:ea typeface="ＭＳ Ｐゴシック" panose="020B0600070205080204" pitchFamily="34" charset="-128"/>
                <a:cs typeface="Times New Roman" panose="02020603050405020304" pitchFamily="18" charset="0"/>
              </a:rPr>
              <a:t> I have a contract on June 1. </a:t>
            </a:r>
          </a:p>
          <a:p>
            <a:pPr lvl="1"/>
            <a:endParaRPr lang="en-US" altLang="en-US" sz="2000">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801A121-87DE-4735-9A51-8BF8BBEA5136}"/>
              </a:ext>
            </a:extLst>
          </p:cNvPr>
          <p:cNvSpPr>
            <a:spLocks noGrp="1" noChangeArrowheads="1"/>
          </p:cNvSpPr>
          <p:nvPr>
            <p:ph type="title"/>
          </p:nvPr>
        </p:nvSpPr>
        <p:spPr/>
        <p:txBody>
          <a:bodyPr/>
          <a:lstStyle/>
          <a:p>
            <a:r>
              <a:rPr lang="en-US" altLang="en-US">
                <a:ea typeface="ＭＳ Ｐゴシック" panose="020B0600070205080204" pitchFamily="34" charset="-128"/>
              </a:rPr>
              <a:t>The Problem</a:t>
            </a:r>
          </a:p>
        </p:txBody>
      </p:sp>
      <p:sp>
        <p:nvSpPr>
          <p:cNvPr id="17411" name="Content Placeholder 2">
            <a:extLst>
              <a:ext uri="{FF2B5EF4-FFF2-40B4-BE49-F238E27FC236}">
                <a16:creationId xmlns:a16="http://schemas.microsoft.com/office/drawing/2014/main" id="{AE0ACA15-F43F-444C-9C11-053919EF9874}"/>
              </a:ext>
            </a:extLst>
          </p:cNvPr>
          <p:cNvSpPr>
            <a:spLocks noGrp="1" noChangeArrowheads="1"/>
          </p:cNvSpPr>
          <p:nvPr>
            <p:ph idx="1"/>
          </p:nvPr>
        </p:nvSpPr>
        <p:spPr/>
        <p:txBody>
          <a:bodyPr/>
          <a:lstStyle/>
          <a:p>
            <a:r>
              <a:rPr lang="en-US" altLang="en-US" sz="2800" dirty="0">
                <a:ea typeface="Times New Roman" panose="02020603050405020304" pitchFamily="18" charset="0"/>
                <a:cs typeface="Courier New" panose="02070309020205020404" pitchFamily="49" charset="0"/>
              </a:rPr>
              <a:t>On June 2—when I have not yet received Bob’s letter--Alice meets me face to face and says, “I accept.”</a:t>
            </a:r>
          </a:p>
          <a:p>
            <a:r>
              <a:rPr lang="en-US" altLang="en-US" sz="2800" dirty="0">
                <a:ea typeface="Times New Roman" panose="02020603050405020304" pitchFamily="18" charset="0"/>
                <a:cs typeface="Courier New" panose="02070309020205020404" pitchFamily="49" charset="0"/>
              </a:rPr>
              <a:t>Now I have two contracts and only one computer. I have to breach one contract. </a:t>
            </a:r>
          </a:p>
          <a:p>
            <a:r>
              <a:rPr lang="en-US" altLang="en-US" sz="2800" dirty="0">
                <a:ea typeface="Times New Roman" panose="02020603050405020304" pitchFamily="18" charset="0"/>
                <a:cs typeface="Courier New" panose="02070309020205020404" pitchFamily="49" charset="0"/>
              </a:rPr>
              <a:t>No reasonable offeror would put themselves that position.</a:t>
            </a:r>
          </a:p>
          <a:p>
            <a:r>
              <a:rPr lang="en-US" altLang="en-US" sz="2800" dirty="0">
                <a:ea typeface="Times New Roman" panose="02020603050405020304" pitchFamily="18" charset="0"/>
                <a:cs typeface="Courier New" panose="02070309020205020404" pitchFamily="49" charset="0"/>
              </a:rPr>
              <a:t>So: no offeree could be justified in thinking his or her assent would conclude the bargain.  </a:t>
            </a:r>
          </a:p>
          <a:p>
            <a:r>
              <a:rPr lang="en-US" altLang="en-US" sz="2800" dirty="0">
                <a:ea typeface="Times New Roman" panose="02020603050405020304" pitchFamily="18" charset="0"/>
                <a:cs typeface="Courier New" panose="02070309020205020404" pitchFamily="49" charset="0"/>
              </a:rPr>
              <a:t>The ad is not an offer. </a:t>
            </a:r>
          </a:p>
          <a:p>
            <a:endParaRPr lang="en-US" altLang="en-US" dirty="0">
              <a:ea typeface="Times New Roman" panose="02020603050405020304" pitchFamily="18" charset="0"/>
              <a:cs typeface="Courier New" panose="02070309020205020404" pitchFamily="49"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2EC8ECF8-72EC-460D-B360-25E3591A5929}"/>
              </a:ext>
            </a:extLst>
          </p:cNvPr>
          <p:cNvSpPr>
            <a:spLocks noGrp="1" noChangeArrowheads="1"/>
          </p:cNvSpPr>
          <p:nvPr>
            <p:ph type="title"/>
          </p:nvPr>
        </p:nvSpPr>
        <p:spPr/>
        <p:txBody>
          <a:bodyPr/>
          <a:lstStyle/>
          <a:p>
            <a:r>
              <a:rPr lang="en-US" altLang="en-US">
                <a:ea typeface="ＭＳ Ｐゴシック" panose="020B0600070205080204" pitchFamily="34" charset="-128"/>
              </a:rPr>
              <a:t>So What About </a:t>
            </a:r>
            <a:r>
              <a:rPr lang="en-US" altLang="en-US" i="1">
                <a:ea typeface="ＭＳ Ｐゴシック" panose="020B0600070205080204" pitchFamily="34" charset="-128"/>
              </a:rPr>
              <a:t>Lefkowitz</a:t>
            </a:r>
            <a:r>
              <a:rPr lang="en-US" altLang="en-US">
                <a:ea typeface="ＭＳ Ｐゴシック" panose="020B0600070205080204" pitchFamily="34" charset="-128"/>
              </a:rPr>
              <a:t>?</a:t>
            </a:r>
          </a:p>
        </p:txBody>
      </p:sp>
      <p:sp>
        <p:nvSpPr>
          <p:cNvPr id="18435" name="Content Placeholder 2">
            <a:extLst>
              <a:ext uri="{FF2B5EF4-FFF2-40B4-BE49-F238E27FC236}">
                <a16:creationId xmlns:a16="http://schemas.microsoft.com/office/drawing/2014/main" id="{C26610E6-1802-41D2-A067-3A9E5103275E}"/>
              </a:ext>
            </a:extLst>
          </p:cNvPr>
          <p:cNvSpPr>
            <a:spLocks noGrp="1" noChangeArrowheads="1"/>
          </p:cNvSpPr>
          <p:nvPr>
            <p:ph idx="1"/>
          </p:nvPr>
        </p:nvSpPr>
        <p:spPr/>
        <p:txBody>
          <a:bodyPr/>
          <a:lstStyle/>
          <a:p>
            <a:r>
              <a:rPr lang="en-US" altLang="en-US" dirty="0">
                <a:ea typeface="ＭＳ Ｐゴシック" panose="020B0600070205080204" pitchFamily="34" charset="-128"/>
              </a:rPr>
              <a:t>So why is the ad an offer in </a:t>
            </a:r>
            <a:r>
              <a:rPr lang="en-US" altLang="en-US" i="1" dirty="0">
                <a:ea typeface="ＭＳ Ｐゴシック" panose="020B0600070205080204" pitchFamily="34" charset="-128"/>
              </a:rPr>
              <a:t>Lefkowitz</a:t>
            </a:r>
            <a:r>
              <a:rPr lang="en-US" altLang="en-US" dirty="0">
                <a:ea typeface="ＭＳ Ｐゴシック" panose="020B0600070205080204" pitchFamily="34" charset="-128"/>
              </a:rPr>
              <a:t>?</a:t>
            </a:r>
          </a:p>
          <a:p>
            <a:r>
              <a:rPr lang="en-US" altLang="en-US" dirty="0">
                <a:ea typeface="ＭＳ Ｐゴシック" panose="020B0600070205080204" pitchFamily="34" charset="-128"/>
              </a:rPr>
              <a:t>Because you are supposed to think, </a:t>
            </a:r>
            <a:r>
              <a:rPr lang="en-US" altLang="en-US" b="1" dirty="0">
                <a:ea typeface="ＭＳ Ｐゴシック" panose="020B0600070205080204" pitchFamily="34" charset="-128"/>
              </a:rPr>
              <a:t>“If I get there in time</a:t>
            </a:r>
            <a:r>
              <a:rPr lang="en-US" altLang="en-US" dirty="0">
                <a:ea typeface="ＭＳ Ｐゴシック" panose="020B0600070205080204" pitchFamily="34" charset="-128"/>
              </a:rPr>
              <a:t>, and accept the offer, we have a contract.”</a:t>
            </a:r>
          </a:p>
          <a:p>
            <a:r>
              <a:rPr lang="en-US" altLang="en-US" dirty="0">
                <a:ea typeface="ＭＳ Ｐゴシック" panose="020B0600070205080204" pitchFamily="34" charset="-128"/>
              </a:rPr>
              <a:t>And because of “first come, first served.”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A0558E6-B7EB-4149-A31A-8E0076DCDCA8}"/>
              </a:ext>
            </a:extLst>
          </p:cNvPr>
          <p:cNvSpPr>
            <a:spLocks noGrp="1" noChangeArrowheads="1"/>
          </p:cNvSpPr>
          <p:nvPr>
            <p:ph type="title"/>
          </p:nvPr>
        </p:nvSpPr>
        <p:spPr/>
        <p:txBody>
          <a:bodyPr/>
          <a:lstStyle/>
          <a:p>
            <a:r>
              <a:rPr lang="en-US" altLang="en-US" sz="3600">
                <a:ea typeface="ＭＳ Ｐゴシック" panose="020B0600070205080204" pitchFamily="34" charset="-128"/>
              </a:rPr>
              <a:t>The Uniform Deceptive Trade Practices Act </a:t>
            </a:r>
            <a:endParaRPr lang="en-US" altLang="en-US">
              <a:ea typeface="ＭＳ Ｐゴシック" panose="020B0600070205080204" pitchFamily="34" charset="-128"/>
            </a:endParaRPr>
          </a:p>
        </p:txBody>
      </p:sp>
      <p:sp>
        <p:nvSpPr>
          <p:cNvPr id="19459" name="Content Placeholder 2">
            <a:extLst>
              <a:ext uri="{FF2B5EF4-FFF2-40B4-BE49-F238E27FC236}">
                <a16:creationId xmlns:a16="http://schemas.microsoft.com/office/drawing/2014/main" id="{F7A9D814-FC70-4926-9D91-AB884653B5A5}"/>
              </a:ext>
            </a:extLst>
          </p:cNvPr>
          <p:cNvSpPr>
            <a:spLocks noGrp="1" noChangeArrowheads="1"/>
          </p:cNvSpPr>
          <p:nvPr>
            <p:ph idx="1"/>
          </p:nvPr>
        </p:nvSpPr>
        <p:spPr/>
        <p:txBody>
          <a:bodyPr/>
          <a:lstStyle/>
          <a:p>
            <a:r>
              <a:rPr lang="en-US" altLang="en-US" sz="2400" dirty="0">
                <a:ea typeface="Times New Roman" panose="02020603050405020304" pitchFamily="18" charset="0"/>
                <a:cs typeface="Courier New" panose="02070309020205020404" pitchFamily="49" charset="0"/>
              </a:rPr>
              <a:t>Ads are dealt with by regulatory agencies and statutes-- the FTC and the Uniform Deceptive Trade Practices </a:t>
            </a:r>
            <a:r>
              <a:rPr lang="en-US" altLang="en-US" sz="2400" dirty="0" err="1">
                <a:ea typeface="Times New Roman" panose="02020603050405020304" pitchFamily="18" charset="0"/>
                <a:cs typeface="Courier New" panose="02070309020205020404" pitchFamily="49" charset="0"/>
              </a:rPr>
              <a:t>ACt</a:t>
            </a:r>
            <a:r>
              <a:rPr lang="en-US" altLang="en-US" sz="2400" dirty="0">
                <a:ea typeface="Times New Roman" panose="02020603050405020304" pitchFamily="18" charset="0"/>
                <a:cs typeface="Courier New" panose="02070309020205020404" pitchFamily="49" charset="0"/>
              </a:rPr>
              <a:t>. </a:t>
            </a:r>
          </a:p>
          <a:p>
            <a:r>
              <a:rPr lang="en-US" altLang="en-US" sz="2400" dirty="0">
                <a:ea typeface="Times New Roman" panose="02020603050405020304" pitchFamily="18" charset="0"/>
                <a:cs typeface="Courier New" panose="02070309020205020404" pitchFamily="49" charset="0"/>
              </a:rPr>
              <a:t>Ads are not treated as unqualified offers. The advertiser is not bound to sell anyone who shows up, but only required to have enough stuff to meet "reasonably anticipated demand". </a:t>
            </a:r>
          </a:p>
          <a:p>
            <a:r>
              <a:rPr lang="en-US" altLang="en-US" sz="2400" dirty="0">
                <a:ea typeface="Times New Roman" panose="02020603050405020304" pitchFamily="18" charset="0"/>
                <a:cs typeface="Courier New" panose="02070309020205020404" pitchFamily="49" charset="0"/>
              </a:rPr>
              <a:t>Think of this as a conditional offer. It splits the risk: the advertiser takes most of the risk.</a:t>
            </a:r>
          </a:p>
          <a:p>
            <a:pPr lvl="1"/>
            <a:r>
              <a:rPr lang="en-US" altLang="en-US" sz="2400" dirty="0">
                <a:ea typeface="Times New Roman" panose="02020603050405020304" pitchFamily="18" charset="0"/>
                <a:cs typeface="Courier New" panose="02070309020205020404" pitchFamily="49" charset="0"/>
              </a:rPr>
              <a:t>The advertiser has to reasonably anticipate demand, and is bound to sell to those who show up until the demand becomes more than reasonably anticipated. </a:t>
            </a:r>
          </a:p>
          <a:p>
            <a:pPr lvl="1"/>
            <a:r>
              <a:rPr lang="en-US" altLang="en-US" sz="2400" dirty="0">
                <a:ea typeface="Times New Roman" panose="02020603050405020304" pitchFamily="18" charset="0"/>
                <a:cs typeface="Courier New" panose="02070309020205020404" pitchFamily="49" charset="0"/>
              </a:rPr>
              <a:t>The customer takes some risk-- he or she might show up after demand has become more than was reasonably anticipated. </a:t>
            </a:r>
          </a:p>
          <a:p>
            <a:endParaRPr lang="en-US" altLang="en-US" dirty="0">
              <a:ea typeface="ＭＳ Ｐゴシック" panose="020B0600070205080204" pitchFamily="34" charset="-128"/>
              <a:cs typeface="Courier New" panose="02070309020205020404" pitchFamily="49"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1BF137-F610-4C92-9CDC-A2F897C387E6}"/>
              </a:ext>
            </a:extLst>
          </p:cNvPr>
          <p:cNvSpPr>
            <a:spLocks noGrp="1"/>
          </p:cNvSpPr>
          <p:nvPr>
            <p:ph idx="1"/>
          </p:nvPr>
        </p:nvSpPr>
        <p:spPr>
          <a:xfrm>
            <a:off x="762000" y="304800"/>
            <a:ext cx="11049000" cy="6248400"/>
          </a:xfrm>
        </p:spPr>
        <p:txBody>
          <a:bodyPr/>
          <a:lstStyle/>
          <a:p>
            <a:pPr marL="0">
              <a:lnSpc>
                <a:spcPct val="115000"/>
              </a:lnSpc>
              <a:spcBef>
                <a:spcPts val="0"/>
              </a:spcBef>
              <a:spcAft>
                <a:spcPts val="0"/>
              </a:spcAft>
            </a:pPr>
            <a:r>
              <a:rPr lang="en-US" sz="2000" dirty="0">
                <a:ea typeface="Calibri" panose="020F0502020204030204" pitchFamily="34" charset="0"/>
                <a:cs typeface="Verdana" panose="020B0604030504040204" pitchFamily="34" charset="0"/>
              </a:rPr>
              <a:t>Steve </a:t>
            </a:r>
            <a:r>
              <a:rPr lang="en-US" sz="2000" dirty="0" err="1">
                <a:ea typeface="Calibri" panose="020F0502020204030204" pitchFamily="34" charset="0"/>
                <a:cs typeface="Verdana" panose="020B0604030504040204" pitchFamily="34" charset="0"/>
              </a:rPr>
              <a:t>Sowle</a:t>
            </a:r>
            <a:r>
              <a:rPr lang="en-US" sz="2000" dirty="0">
                <a:ea typeface="Calibri" panose="020F0502020204030204" pitchFamily="34" charset="0"/>
                <a:cs typeface="Verdana" panose="020B0604030504040204" pitchFamily="34" charset="0"/>
              </a:rPr>
              <a:t> owns and operates “</a:t>
            </a:r>
            <a:r>
              <a:rPr lang="en-US" sz="2000" dirty="0" err="1">
                <a:ea typeface="Calibri" panose="020F0502020204030204" pitchFamily="34" charset="0"/>
                <a:cs typeface="Verdana" panose="020B0604030504040204" pitchFamily="34" charset="0"/>
              </a:rPr>
              <a:t>Sowlefully</a:t>
            </a:r>
            <a:r>
              <a:rPr lang="en-US" sz="2000" dirty="0">
                <a:ea typeface="Calibri" panose="020F0502020204030204" pitchFamily="34" charset="0"/>
                <a:cs typeface="Verdana" panose="020B0604030504040204" pitchFamily="34" charset="0"/>
              </a:rPr>
              <a:t> Yours,” an online dating service. Wright owns and operates “Wright Wine,” a wine retailer. </a:t>
            </a:r>
            <a:r>
              <a:rPr lang="en-US" sz="2000" dirty="0" err="1">
                <a:ea typeface="Calibri" panose="020F0502020204030204" pitchFamily="34" charset="0"/>
                <a:cs typeface="Verdana" panose="020B0604030504040204" pitchFamily="34" charset="0"/>
              </a:rPr>
              <a:t>Sowle</a:t>
            </a:r>
            <a:r>
              <a:rPr lang="en-US" sz="2000" dirty="0">
                <a:ea typeface="Calibri" panose="020F0502020204030204" pitchFamily="34" charset="0"/>
                <a:cs typeface="Verdana" panose="020B0604030504040204" pitchFamily="34" charset="0"/>
              </a:rPr>
              <a:t> and Wright have been discussing the possibility of holding an online wine tasting on </a:t>
            </a:r>
            <a:r>
              <a:rPr lang="en-US" sz="2000" dirty="0" err="1">
                <a:ea typeface="Calibri" panose="020F0502020204030204" pitchFamily="34" charset="0"/>
                <a:cs typeface="Verdana" panose="020B0604030504040204" pitchFamily="34" charset="0"/>
              </a:rPr>
              <a:t>Sowefully</a:t>
            </a:r>
            <a:r>
              <a:rPr lang="en-US" sz="2000" dirty="0">
                <a:ea typeface="Calibri" panose="020F0502020204030204" pitchFamily="34" charset="0"/>
                <a:cs typeface="Verdana" panose="020B0604030504040204" pitchFamily="34" charset="0"/>
              </a:rPr>
              <a:t> Yours. Wright mails the following note to </a:t>
            </a:r>
            <a:r>
              <a:rPr lang="en-US" sz="2000" dirty="0" err="1">
                <a:ea typeface="Calibri" panose="020F0502020204030204" pitchFamily="34" charset="0"/>
                <a:cs typeface="Verdana" panose="020B0604030504040204" pitchFamily="34" charset="0"/>
              </a:rPr>
              <a:t>Sowle</a:t>
            </a:r>
            <a:r>
              <a:rPr lang="en-US" sz="2000" dirty="0">
                <a:ea typeface="Calibri" panose="020F0502020204030204" pitchFamily="34" charset="0"/>
                <a:cs typeface="Verdana" panose="020B0604030504040204" pitchFamily="34" charset="0"/>
              </a:rPr>
              <a:t> on December 10:</a:t>
            </a:r>
            <a:endParaRPr lang="en-US" sz="2000" dirty="0">
              <a:ea typeface="Calibri" panose="020F0502020204030204" pitchFamily="34" charset="0"/>
              <a:cs typeface="Times New Roman" panose="02020603050405020304" pitchFamily="18" charset="0"/>
            </a:endParaRPr>
          </a:p>
          <a:p>
            <a:pPr marL="679450" lvl="2" indent="0">
              <a:lnSpc>
                <a:spcPct val="115000"/>
              </a:lnSpc>
              <a:spcBef>
                <a:spcPts val="0"/>
              </a:spcBef>
              <a:spcAft>
                <a:spcPts val="0"/>
              </a:spcAft>
              <a:buNone/>
            </a:pPr>
            <a:r>
              <a:rPr lang="en-US" sz="2000" dirty="0">
                <a:ea typeface="Calibri" panose="020F0502020204030204" pitchFamily="34" charset="0"/>
                <a:cs typeface="Verdana" panose="020B0604030504040204" pitchFamily="34" charset="0"/>
              </a:rPr>
              <a:t>Dear Steve, Here’s the deal.  We have a bunch of details to work out about the online wine tasting, but can we agree that we will either hold it three months from now or not do it all at? I need to know now that we will do it then if we do it.  So, give me your “yes” or “no” to this schedule.  If “yes,” I will make sure I can be ready in three months both to serve as an online host and to deliver the wine.</a:t>
            </a:r>
            <a:r>
              <a:rPr lang="en-US" sz="2000" b="1" dirty="0">
                <a:ea typeface="Calibri" panose="020F0502020204030204" pitchFamily="34" charset="0"/>
                <a:cs typeface="Verdana" panose="020B0604030504040204" pitchFamily="34" charset="0"/>
              </a:rPr>
              <a:t> </a:t>
            </a:r>
            <a:r>
              <a:rPr lang="en-US" sz="2000" dirty="0">
                <a:ea typeface="Calibri" panose="020F0502020204030204" pitchFamily="34" charset="0"/>
                <a:cs typeface="Verdana" panose="020B0604030504040204" pitchFamily="34" charset="0"/>
              </a:rPr>
              <a:t>Let’s make it March 10.  We will have a “date”! Tastefully Yours,</a:t>
            </a:r>
            <a:r>
              <a:rPr lang="en-US" sz="2000" dirty="0">
                <a:ea typeface="Calibri" panose="020F0502020204030204" pitchFamily="34" charset="0"/>
                <a:cs typeface="Times New Roman" panose="02020603050405020304" pitchFamily="18" charset="0"/>
              </a:rPr>
              <a:t> </a:t>
            </a:r>
            <a:r>
              <a:rPr lang="en-US" sz="2000" dirty="0">
                <a:ea typeface="Calibri" panose="020F0502020204030204" pitchFamily="34" charset="0"/>
                <a:cs typeface="Verdana" panose="020B0604030504040204" pitchFamily="34" charset="0"/>
              </a:rPr>
              <a:t>Richard</a:t>
            </a:r>
            <a:endParaRPr lang="en-US" sz="2000" dirty="0">
              <a:ea typeface="Calibri" panose="020F0502020204030204" pitchFamily="34" charset="0"/>
              <a:cs typeface="Times New Roman" panose="02020603050405020304" pitchFamily="18" charset="0"/>
            </a:endParaRPr>
          </a:p>
          <a:p>
            <a:pPr marL="0" indent="0">
              <a:lnSpc>
                <a:spcPct val="115000"/>
              </a:lnSpc>
              <a:spcBef>
                <a:spcPts val="0"/>
              </a:spcBef>
              <a:spcAft>
                <a:spcPts val="0"/>
              </a:spcAft>
              <a:buNone/>
            </a:pPr>
            <a:r>
              <a:rPr lang="en-US" sz="2000" dirty="0">
                <a:ea typeface="Calibri" panose="020F0502020204030204" pitchFamily="34" charset="0"/>
                <a:cs typeface="Verdana" panose="020B0604030504040204" pitchFamily="34" charset="0"/>
              </a:rPr>
              <a:t>Steve responds by mail with this note on December 11:</a:t>
            </a:r>
            <a:endParaRPr lang="en-US" sz="2000" dirty="0">
              <a:ea typeface="Calibri" panose="020F0502020204030204" pitchFamily="34" charset="0"/>
              <a:cs typeface="Times New Roman" panose="02020603050405020304" pitchFamily="18" charset="0"/>
            </a:endParaRPr>
          </a:p>
          <a:p>
            <a:pPr marL="0" indent="0">
              <a:lnSpc>
                <a:spcPct val="115000"/>
              </a:lnSpc>
              <a:spcBef>
                <a:spcPts val="0"/>
              </a:spcBef>
              <a:spcAft>
                <a:spcPts val="0"/>
              </a:spcAft>
              <a:buNone/>
            </a:pPr>
            <a:r>
              <a:rPr lang="en-US" sz="2000" dirty="0">
                <a:ea typeface="Calibri" panose="020F0502020204030204" pitchFamily="34" charset="0"/>
                <a:cs typeface="Times New Roman" panose="02020603050405020304" pitchFamily="18" charset="0"/>
              </a:rPr>
              <a:t>	</a:t>
            </a:r>
            <a:r>
              <a:rPr lang="en-US" sz="2000" dirty="0">
                <a:ea typeface="Calibri" panose="020F0502020204030204" pitchFamily="34" charset="0"/>
                <a:cs typeface="Verdana" panose="020B0604030504040204" pitchFamily="34" charset="0"/>
              </a:rPr>
              <a:t>Dear Richard, March 10 is a go!  Get ready.  It will be great. </a:t>
            </a:r>
            <a:r>
              <a:rPr lang="en-US" sz="2000" dirty="0" err="1">
                <a:ea typeface="Calibri" panose="020F0502020204030204" pitchFamily="34" charset="0"/>
                <a:cs typeface="Verdana" panose="020B0604030504040204" pitchFamily="34" charset="0"/>
              </a:rPr>
              <a:t>Sowlefully</a:t>
            </a:r>
            <a:r>
              <a:rPr lang="en-US" sz="2000" dirty="0">
                <a:ea typeface="Calibri" panose="020F0502020204030204" pitchFamily="34" charset="0"/>
                <a:cs typeface="Verdana" panose="020B0604030504040204" pitchFamily="34" charset="0"/>
              </a:rPr>
              <a:t> yours,</a:t>
            </a:r>
            <a:r>
              <a:rPr lang="en-US" sz="2000" dirty="0">
                <a:ea typeface="Calibri" panose="020F0502020204030204" pitchFamily="34" charset="0"/>
                <a:cs typeface="Times New Roman" panose="02020603050405020304" pitchFamily="18" charset="0"/>
              </a:rPr>
              <a:t> S</a:t>
            </a:r>
            <a:r>
              <a:rPr lang="en-US" sz="2000" dirty="0">
                <a:ea typeface="Calibri" panose="020F0502020204030204" pitchFamily="34" charset="0"/>
                <a:cs typeface="Verdana" panose="020B0604030504040204" pitchFamily="34" charset="0"/>
              </a:rPr>
              <a:t>teve</a:t>
            </a:r>
          </a:p>
          <a:p>
            <a:pPr marL="0" indent="0">
              <a:lnSpc>
                <a:spcPct val="115000"/>
              </a:lnSpc>
              <a:spcBef>
                <a:spcPts val="0"/>
              </a:spcBef>
              <a:spcAft>
                <a:spcPts val="0"/>
              </a:spcAft>
              <a:buNone/>
            </a:pPr>
            <a:r>
              <a:rPr lang="en-US" sz="2000" dirty="0">
                <a:ea typeface="Calibri" panose="020F0502020204030204" pitchFamily="34" charset="0"/>
                <a:cs typeface="Times New Roman" panose="02020603050405020304" pitchFamily="18" charset="0"/>
              </a:rPr>
              <a:t>(a) Wright made an offer and </a:t>
            </a:r>
            <a:r>
              <a:rPr lang="en-US" sz="2000" dirty="0" err="1">
                <a:ea typeface="Calibri" panose="020F0502020204030204" pitchFamily="34" charset="0"/>
                <a:cs typeface="Times New Roman" panose="02020603050405020304" pitchFamily="18" charset="0"/>
              </a:rPr>
              <a:t>Sowle</a:t>
            </a:r>
            <a:r>
              <a:rPr lang="en-US" sz="2000" dirty="0">
                <a:ea typeface="Calibri" panose="020F0502020204030204" pitchFamily="34" charset="0"/>
                <a:cs typeface="Times New Roman" panose="02020603050405020304" pitchFamily="18" charset="0"/>
              </a:rPr>
              <a:t> accepted</a:t>
            </a:r>
          </a:p>
          <a:p>
            <a:pPr marL="0" indent="0">
              <a:lnSpc>
                <a:spcPct val="115000"/>
              </a:lnSpc>
              <a:spcBef>
                <a:spcPts val="0"/>
              </a:spcBef>
              <a:spcAft>
                <a:spcPts val="0"/>
              </a:spcAft>
              <a:buNone/>
            </a:pPr>
            <a:r>
              <a:rPr lang="en-US" sz="2000" dirty="0">
                <a:ea typeface="Calibri" panose="020F0502020204030204" pitchFamily="34" charset="0"/>
                <a:cs typeface="Times New Roman" panose="02020603050405020304" pitchFamily="18" charset="0"/>
              </a:rPr>
              <a:t>(b) </a:t>
            </a:r>
            <a:r>
              <a:rPr lang="en-US" sz="2000" dirty="0" err="1">
                <a:ea typeface="Calibri" panose="020F0502020204030204" pitchFamily="34" charset="0"/>
                <a:cs typeface="Times New Roman" panose="02020603050405020304" pitchFamily="18" charset="0"/>
              </a:rPr>
              <a:t>Sowle</a:t>
            </a:r>
            <a:r>
              <a:rPr lang="en-US" sz="2000" dirty="0">
                <a:ea typeface="Calibri" panose="020F0502020204030204" pitchFamily="34" charset="0"/>
                <a:cs typeface="Times New Roman" panose="02020603050405020304" pitchFamily="18" charset="0"/>
              </a:rPr>
              <a:t> made an offer and Wright accepted</a:t>
            </a:r>
          </a:p>
          <a:p>
            <a:pPr marL="0" indent="0">
              <a:lnSpc>
                <a:spcPct val="115000"/>
              </a:lnSpc>
              <a:spcBef>
                <a:spcPts val="0"/>
              </a:spcBef>
              <a:spcAft>
                <a:spcPts val="0"/>
              </a:spcAft>
              <a:buNone/>
            </a:pPr>
            <a:r>
              <a:rPr lang="en-US" sz="2000" dirty="0">
                <a:ea typeface="Calibri" panose="020F0502020204030204" pitchFamily="34" charset="0"/>
                <a:cs typeface="Times New Roman" panose="02020603050405020304" pitchFamily="18" charset="0"/>
              </a:rPr>
              <a:t>(c) Wright did not make an offer</a:t>
            </a:r>
          </a:p>
          <a:p>
            <a:pPr marL="0" indent="0">
              <a:lnSpc>
                <a:spcPct val="115000"/>
              </a:lnSpc>
              <a:spcBef>
                <a:spcPts val="0"/>
              </a:spcBef>
              <a:spcAft>
                <a:spcPts val="0"/>
              </a:spcAft>
              <a:buNone/>
            </a:pPr>
            <a:r>
              <a:rPr lang="en-US" sz="2000" dirty="0">
                <a:ea typeface="Calibri" panose="020F0502020204030204" pitchFamily="34" charset="0"/>
                <a:cs typeface="Times New Roman" panose="02020603050405020304" pitchFamily="18" charset="0"/>
              </a:rPr>
              <a:t>(d) Wright made an offer but </a:t>
            </a:r>
            <a:r>
              <a:rPr lang="en-US" sz="2000" dirty="0" err="1">
                <a:ea typeface="Calibri" panose="020F0502020204030204" pitchFamily="34" charset="0"/>
                <a:cs typeface="Times New Roman" panose="02020603050405020304" pitchFamily="18" charset="0"/>
              </a:rPr>
              <a:t>Sowle</a:t>
            </a:r>
            <a:r>
              <a:rPr lang="en-US" sz="2000" dirty="0">
                <a:ea typeface="Calibri" panose="020F0502020204030204" pitchFamily="34" charset="0"/>
                <a:cs typeface="Times New Roman" panose="02020603050405020304" pitchFamily="18" charset="0"/>
              </a:rPr>
              <a:t> did not accept</a:t>
            </a:r>
          </a:p>
          <a:p>
            <a:endParaRPr lang="en-US" dirty="0"/>
          </a:p>
        </p:txBody>
      </p:sp>
    </p:spTree>
    <p:extLst>
      <p:ext uri="{BB962C8B-B14F-4D97-AF65-F5344CB8AC3E}">
        <p14:creationId xmlns:p14="http://schemas.microsoft.com/office/powerpoint/2010/main" val="1527558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46EE07-ABD9-41F9-90C8-5A927B04E48F}"/>
              </a:ext>
            </a:extLst>
          </p:cNvPr>
          <p:cNvSpPr>
            <a:spLocks noGrp="1"/>
          </p:cNvSpPr>
          <p:nvPr>
            <p:ph idx="1"/>
          </p:nvPr>
        </p:nvSpPr>
        <p:spPr>
          <a:xfrm>
            <a:off x="685800" y="457200"/>
            <a:ext cx="10972800" cy="6096000"/>
          </a:xfrm>
        </p:spPr>
        <p:txBody>
          <a:bodyPr/>
          <a:lstStyle/>
          <a:p>
            <a:r>
              <a:rPr lang="en-US" sz="1800" dirty="0">
                <a:effectLst/>
                <a:latin typeface="Verdana" panose="020B0604030504040204" pitchFamily="34" charset="0"/>
                <a:ea typeface="Times New Roman" panose="02020603050405020304" pitchFamily="18" charset="0"/>
                <a:cs typeface="Times New Roman" panose="02020603050405020304" pitchFamily="18" charset="0"/>
              </a:rPr>
              <a:t>Harris v. Time Warner, 191 Cal.App.3d 449 (1987): “</a:t>
            </a:r>
            <a:r>
              <a:rPr lang="en-US"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front of the envelope contained two see-through windows partially revealing the envelope's contents. One window showed Joshua's name and address. The other revealed the following statement: “JOSHUA A. GNAIZDA, I'LL GIVE YOU THIS VERSATILE NEW CALCULATOR WATCH FREE Just for, Opening this Envelope Before Feb. 15, 1985.” Beneath the offer was a picture of the calculator watch itself. Joshua's mother opened the envelope and apparently realized she had been deceived by a ploy to get her to open a piece of junk mail. The see-through window had not revealed the full text of Time's offer. Printed below the picture of the calculator watch, and not viewable through the see-through window, were the following additional words: </a:t>
            </a:r>
            <a:r>
              <a:rPr lang="en-US" sz="1800"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“AND MAILING THIS CERTIFICATE TODAY!” </a:t>
            </a:r>
            <a:r>
              <a:rPr lang="en-US"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certificate itself clearly required that Joshua purchase a subscription to Fortune magazine in order to receive the free calculator watch. Although most of us, while murmuring an appropriate expletive, would have simply thrown away the mailer, and some might have stood on principle and filed an action in small claims court to obtain the calculator watch, Joshua's father did something a little different: he launched a $15 million lawsuit in San Francisco Superior Court.” The court notes that “The text of Time's unopened mailer was, technically, an offer to enter into a . . . contract: the promisor made a promise to do something (give the recipient a calculator watch) in exchange for the performance of an act by the promise (opening the envelope).” </a:t>
            </a:r>
            <a:r>
              <a:rPr lang="en-US" sz="1800" b="1" dirty="0">
                <a:solidFill>
                  <a:srgbClr val="000000"/>
                </a:solidFill>
                <a:latin typeface="Verdana" panose="020B0604030504040204" pitchFamily="34" charset="0"/>
                <a:ea typeface="Times New Roman" panose="02020603050405020304" pitchFamily="18" charset="0"/>
                <a:cs typeface="Times New Roman" panose="02020603050405020304" pitchFamily="18" charset="0"/>
              </a:rPr>
              <a:t>Is</a:t>
            </a:r>
            <a:r>
              <a:rPr lang="en-US" sz="1800" b="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the court correct?</a:t>
            </a:r>
          </a:p>
          <a:p>
            <a:r>
              <a:rPr lang="en-US" sz="1800" dirty="0">
                <a:solidFill>
                  <a:srgbClr val="000000"/>
                </a:solidFill>
                <a:latin typeface="Verdana" panose="020B0604030504040204" pitchFamily="34" charset="0"/>
                <a:cs typeface="Times New Roman" panose="02020603050405020304" pitchFamily="18" charset="0"/>
              </a:rPr>
              <a:t>(a) Yes</a:t>
            </a:r>
          </a:p>
          <a:p>
            <a:r>
              <a:rPr lang="en-US" sz="1800" dirty="0">
                <a:solidFill>
                  <a:srgbClr val="000000"/>
                </a:solidFill>
                <a:latin typeface="Verdana" panose="020B0604030504040204" pitchFamily="34" charset="0"/>
                <a:cs typeface="Times New Roman" panose="02020603050405020304" pitchFamily="18" charset="0"/>
              </a:rPr>
              <a:t>(b) No</a:t>
            </a:r>
            <a:endParaRPr lang="en-US" dirty="0"/>
          </a:p>
        </p:txBody>
      </p:sp>
    </p:spTree>
    <p:extLst>
      <p:ext uri="{BB962C8B-B14F-4D97-AF65-F5344CB8AC3E}">
        <p14:creationId xmlns:p14="http://schemas.microsoft.com/office/powerpoint/2010/main" val="878679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0D9F4-D3D5-46DE-1B00-6A4B1BA63FF3}"/>
              </a:ext>
            </a:extLst>
          </p:cNvPr>
          <p:cNvSpPr>
            <a:spLocks noGrp="1"/>
          </p:cNvSpPr>
          <p:nvPr>
            <p:ph type="title"/>
          </p:nvPr>
        </p:nvSpPr>
        <p:spPr/>
        <p:txBody>
          <a:bodyPr/>
          <a:lstStyle/>
          <a:p>
            <a:r>
              <a:rPr lang="es-ES" dirty="0" err="1"/>
              <a:t>Klar</a:t>
            </a:r>
            <a:r>
              <a:rPr lang="es-ES" dirty="0"/>
              <a:t> v. H. &amp; M. </a:t>
            </a:r>
            <a:r>
              <a:rPr lang="es-ES" dirty="0" err="1"/>
              <a:t>Parcel</a:t>
            </a:r>
            <a:r>
              <a:rPr lang="es-ES" dirty="0"/>
              <a:t> </a:t>
            </a:r>
            <a:r>
              <a:rPr lang="es-ES" dirty="0" err="1"/>
              <a:t>Room</a:t>
            </a:r>
            <a:r>
              <a:rPr lang="es-ES" dirty="0"/>
              <a:t> (1946)</a:t>
            </a:r>
            <a:endParaRPr lang="en-US" dirty="0"/>
          </a:p>
        </p:txBody>
      </p:sp>
      <p:sp>
        <p:nvSpPr>
          <p:cNvPr id="3" name="Content Placeholder 2">
            <a:extLst>
              <a:ext uri="{FF2B5EF4-FFF2-40B4-BE49-F238E27FC236}">
                <a16:creationId xmlns:a16="http://schemas.microsoft.com/office/drawing/2014/main" id="{83D3C6F8-C266-B70D-AA69-51C5F99CC6E2}"/>
              </a:ext>
            </a:extLst>
          </p:cNvPr>
          <p:cNvSpPr>
            <a:spLocks noGrp="1"/>
          </p:cNvSpPr>
          <p:nvPr>
            <p:ph idx="1"/>
          </p:nvPr>
        </p:nvSpPr>
        <p:spPr/>
        <p:txBody>
          <a:bodyPr/>
          <a:lstStyle/>
          <a:p>
            <a:r>
              <a:rPr lang="en-US" sz="2200" dirty="0" err="1">
                <a:latin typeface="Arial (Body)"/>
              </a:rPr>
              <a:t>Klar</a:t>
            </a:r>
            <a:r>
              <a:rPr lang="en-US" sz="2200" dirty="0">
                <a:latin typeface="Arial (Body)"/>
              </a:rPr>
              <a:t> checked a package containing </a:t>
            </a:r>
            <a:r>
              <a:rPr lang="en-US" sz="2200">
                <a:latin typeface="Arial (Body)"/>
              </a:rPr>
              <a:t>fur skins </a:t>
            </a:r>
            <a:r>
              <a:rPr lang="en-US" sz="2200" dirty="0">
                <a:latin typeface="Arial (Body)"/>
              </a:rPr>
              <a:t>with the railroad parcel room. </a:t>
            </a:r>
          </a:p>
          <a:p>
            <a:r>
              <a:rPr lang="en-US" sz="2200" dirty="0">
                <a:latin typeface="Arial (Body)"/>
              </a:rPr>
              <a:t>The charge was 10 cents ($1.50 in 2022). </a:t>
            </a:r>
          </a:p>
          <a:p>
            <a:pPr marL="0">
              <a:spcBef>
                <a:spcPts val="0"/>
              </a:spcBef>
              <a:spcAft>
                <a:spcPts val="0"/>
              </a:spcAft>
            </a:pPr>
            <a:r>
              <a:rPr lang="en-US" sz="2200" dirty="0">
                <a:latin typeface="Arial (Body)"/>
              </a:rPr>
              <a:t>He received </a:t>
            </a:r>
            <a:r>
              <a:rPr lang="en-US" sz="2200" dirty="0">
                <a:solidFill>
                  <a:srgbClr val="000000"/>
                </a:solidFill>
                <a:latin typeface="Arial (Body)"/>
                <a:cs typeface="Times New Roman" panose="02020603050405020304" pitchFamily="18" charset="0"/>
              </a:rPr>
              <a:t>a “</a:t>
            </a:r>
            <a:r>
              <a:rPr lang="en-US" sz="2200" dirty="0">
                <a:solidFill>
                  <a:srgbClr val="000000"/>
                </a:solidFill>
                <a:latin typeface="Arial (Body)"/>
                <a:ea typeface="Times New Roman" panose="02020603050405020304" pitchFamily="18" charset="0"/>
                <a:cs typeface="Times New Roman" panose="02020603050405020304" pitchFamily="18" charset="0"/>
              </a:rPr>
              <a:t>parcel check . . . of cardboard three inches in length and two and one-half inches in width. It had </a:t>
            </a:r>
            <a:r>
              <a:rPr lang="en-US" sz="2200" b="1" dirty="0">
                <a:solidFill>
                  <a:srgbClr val="000000"/>
                </a:solidFill>
                <a:latin typeface="Arial (Body)"/>
                <a:ea typeface="Times New Roman" panose="02020603050405020304" pitchFamily="18" charset="0"/>
                <a:cs typeface="Times New Roman" panose="02020603050405020304" pitchFamily="18" charset="0"/>
              </a:rPr>
              <a:t>[1]</a:t>
            </a:r>
            <a:r>
              <a:rPr lang="en-US" sz="2200" dirty="0">
                <a:solidFill>
                  <a:srgbClr val="000000"/>
                </a:solidFill>
                <a:latin typeface="Arial (Body)"/>
                <a:ea typeface="Times New Roman" panose="02020603050405020304" pitchFamily="18" charset="0"/>
                <a:cs typeface="Times New Roman" panose="02020603050405020304" pitchFamily="18" charset="0"/>
              </a:rPr>
              <a:t> conspicuously printed on its face at the bottom the identifying number in red type one-half inch high. </a:t>
            </a:r>
            <a:r>
              <a:rPr lang="en-US" sz="2200" b="1" dirty="0">
                <a:solidFill>
                  <a:srgbClr val="000000"/>
                </a:solidFill>
                <a:latin typeface="Arial (Body)"/>
                <a:ea typeface="Times New Roman" panose="02020603050405020304" pitchFamily="18" charset="0"/>
                <a:cs typeface="Times New Roman" panose="02020603050405020304" pitchFamily="18" charset="0"/>
              </a:rPr>
              <a:t>[2]</a:t>
            </a:r>
            <a:r>
              <a:rPr lang="en-US" sz="2200" dirty="0">
                <a:solidFill>
                  <a:srgbClr val="000000"/>
                </a:solidFill>
                <a:latin typeface="Arial (Body)"/>
                <a:ea typeface="Times New Roman" panose="02020603050405020304" pitchFamily="18" charset="0"/>
                <a:cs typeface="Times New Roman" panose="02020603050405020304" pitchFamily="18" charset="0"/>
              </a:rPr>
              <a:t> Upon the upper portion of the receipt . . . there appeared in red letters one-quarter inch high the word ‘Contract’ and </a:t>
            </a:r>
            <a:r>
              <a:rPr lang="en-US" sz="2200" b="1" dirty="0">
                <a:solidFill>
                  <a:srgbClr val="000000"/>
                </a:solidFill>
                <a:latin typeface="Arial (Body)"/>
                <a:ea typeface="Times New Roman" panose="02020603050405020304" pitchFamily="18" charset="0"/>
                <a:cs typeface="Times New Roman" panose="02020603050405020304" pitchFamily="18" charset="0"/>
              </a:rPr>
              <a:t>[3]</a:t>
            </a:r>
            <a:r>
              <a:rPr lang="en-US" sz="2200" dirty="0">
                <a:solidFill>
                  <a:srgbClr val="000000"/>
                </a:solidFill>
                <a:latin typeface="Arial (Body)"/>
                <a:ea typeface="Times New Roman" panose="02020603050405020304" pitchFamily="18" charset="0"/>
                <a:cs typeface="Times New Roman" panose="02020603050405020304" pitchFamily="18" charset="0"/>
              </a:rPr>
              <a:t> directly underneath in finer type (legible on close inspection), crowded in a space less than an inch in width and running across the face of the stub, the following language: . . Loss or damage—no claim shall be made in excess of $25.00 for loss or damage to any piece.”</a:t>
            </a:r>
            <a:endParaRPr lang="en-US" sz="2200" dirty="0">
              <a:latin typeface="Arial (Body)"/>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9689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2AF45789-31A1-4D11-A52E-B9090732DDAC}"/>
              </a:ext>
            </a:extLst>
          </p:cNvPr>
          <p:cNvSpPr>
            <a:spLocks noGrp="1" noChangeArrowheads="1"/>
          </p:cNvSpPr>
          <p:nvPr>
            <p:ph type="title"/>
          </p:nvPr>
        </p:nvSpPr>
        <p:spPr/>
        <p:txBody>
          <a:bodyPr/>
          <a:lstStyle/>
          <a:p>
            <a:r>
              <a:rPr lang="en-US" altLang="en-US" dirty="0">
                <a:ea typeface="ＭＳ Ｐゴシック" panose="020B0600070205080204" pitchFamily="34" charset="-128"/>
              </a:rPr>
              <a:t>Offer and Acceptance </a:t>
            </a:r>
          </a:p>
        </p:txBody>
      </p:sp>
      <p:sp>
        <p:nvSpPr>
          <p:cNvPr id="6147" name="Content Placeholder 2">
            <a:extLst>
              <a:ext uri="{FF2B5EF4-FFF2-40B4-BE49-F238E27FC236}">
                <a16:creationId xmlns:a16="http://schemas.microsoft.com/office/drawing/2014/main" id="{75F4660E-1D3F-4DD2-998C-AE5D339A41A1}"/>
              </a:ext>
            </a:extLst>
          </p:cNvPr>
          <p:cNvSpPr>
            <a:spLocks noGrp="1" noChangeArrowheads="1"/>
          </p:cNvSpPr>
          <p:nvPr>
            <p:ph idx="1"/>
          </p:nvPr>
        </p:nvSpPr>
        <p:spPr>
          <a:xfrm>
            <a:off x="609600" y="1118668"/>
            <a:ext cx="10972800" cy="5486400"/>
          </a:xfrm>
        </p:spPr>
        <p:txBody>
          <a:bodyPr/>
          <a:lstStyle/>
          <a:p>
            <a:r>
              <a:rPr lang="en-US" altLang="en-US" sz="3200" dirty="0">
                <a:ea typeface="ＭＳ Ｐゴシック" panose="020B0600070205080204" pitchFamily="34" charset="-128"/>
              </a:rPr>
              <a:t>An offer is </a:t>
            </a:r>
          </a:p>
          <a:p>
            <a:pPr lvl="1"/>
            <a:r>
              <a:rPr lang="en-US" altLang="en-US" sz="3200" dirty="0">
                <a:ea typeface="ＭＳ Ｐゴシック" panose="020B0600070205080204" pitchFamily="34" charset="-128"/>
              </a:rPr>
              <a:t>(1)</a:t>
            </a:r>
            <a:r>
              <a:rPr lang="en-US" altLang="en-US" sz="3200" b="1" dirty="0">
                <a:ea typeface="ＭＳ Ｐゴシック" panose="020B0600070205080204" pitchFamily="34" charset="-128"/>
              </a:rPr>
              <a:t>  </a:t>
            </a:r>
            <a:r>
              <a:rPr lang="en-US" altLang="en-US" sz="3200" dirty="0">
                <a:ea typeface="ＭＳ Ｐゴシック" panose="020B0600070205080204" pitchFamily="34" charset="-128"/>
              </a:rPr>
              <a:t>manifestation by the offeror of a willingness to enter a bargain </a:t>
            </a:r>
          </a:p>
          <a:p>
            <a:pPr lvl="1"/>
            <a:r>
              <a:rPr lang="en-US" altLang="en-US" sz="3200" dirty="0">
                <a:ea typeface="ＭＳ Ｐゴシック" panose="020B0600070205080204" pitchFamily="34" charset="-128"/>
              </a:rPr>
              <a:t>(2) so made as to justify the offeree in thinking his or her assent will conclude the bargain. </a:t>
            </a:r>
          </a:p>
          <a:p>
            <a:r>
              <a:rPr lang="en-US" altLang="en-US" sz="3200" dirty="0">
                <a:ea typeface="ＭＳ Ｐゴシック" panose="020B0600070205080204" pitchFamily="34" charset="-128"/>
              </a:rPr>
              <a:t>An acceptance is </a:t>
            </a:r>
          </a:p>
          <a:p>
            <a:pPr lvl="1"/>
            <a:r>
              <a:rPr lang="en-US" altLang="en-US" sz="3200" dirty="0">
                <a:ea typeface="ＭＳ Ｐゴシック" panose="020B0600070205080204" pitchFamily="34" charset="-128"/>
              </a:rPr>
              <a:t>a manifestation of a willingness to enter the bargain proposed by the offer (in a way invited or required by the offer).</a:t>
            </a:r>
          </a:p>
          <a:p>
            <a:endParaRPr lang="en-US" altLang="en-US" dirty="0">
              <a:ea typeface="ＭＳ Ｐゴシック" panose="020B0600070205080204"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63818-7975-9243-48A4-05A0B5B8E49A}"/>
              </a:ext>
            </a:extLst>
          </p:cNvPr>
          <p:cNvSpPr>
            <a:spLocks noGrp="1"/>
          </p:cNvSpPr>
          <p:nvPr>
            <p:ph type="title"/>
          </p:nvPr>
        </p:nvSpPr>
        <p:spPr/>
        <p:txBody>
          <a:bodyPr/>
          <a:lstStyle/>
          <a:p>
            <a:r>
              <a:rPr lang="en-US" dirty="0"/>
              <a:t>A Limitation On Damages?</a:t>
            </a:r>
          </a:p>
        </p:txBody>
      </p:sp>
      <p:sp>
        <p:nvSpPr>
          <p:cNvPr id="3" name="Content Placeholder 2">
            <a:extLst>
              <a:ext uri="{FF2B5EF4-FFF2-40B4-BE49-F238E27FC236}">
                <a16:creationId xmlns:a16="http://schemas.microsoft.com/office/drawing/2014/main" id="{374407DB-C7FB-0907-2635-E180E7B18560}"/>
              </a:ext>
            </a:extLst>
          </p:cNvPr>
          <p:cNvSpPr>
            <a:spLocks noGrp="1"/>
          </p:cNvSpPr>
          <p:nvPr>
            <p:ph idx="1"/>
          </p:nvPr>
        </p:nvSpPr>
        <p:spPr/>
        <p:txBody>
          <a:bodyPr/>
          <a:lstStyle/>
          <a:p>
            <a:r>
              <a:rPr lang="en-US" dirty="0"/>
              <a:t>The parcel room mistakenly—and negligently—gave the package to another person. </a:t>
            </a:r>
          </a:p>
          <a:p>
            <a:r>
              <a:rPr lang="en-US" dirty="0" err="1"/>
              <a:t>Klar</a:t>
            </a:r>
            <a:r>
              <a:rPr lang="en-US" dirty="0"/>
              <a:t> claimed the fur skins were worth $1000. </a:t>
            </a:r>
          </a:p>
          <a:p>
            <a:r>
              <a:rPr lang="en-US" dirty="0"/>
              <a:t>Does “</a:t>
            </a:r>
            <a:r>
              <a:rPr lang="en-US" sz="2400" dirty="0">
                <a:solidFill>
                  <a:srgbClr val="000000"/>
                </a:solidFill>
                <a:latin typeface="Arial (Body)"/>
                <a:ea typeface="Times New Roman" panose="02020603050405020304" pitchFamily="18" charset="0"/>
                <a:cs typeface="Times New Roman" panose="02020603050405020304" pitchFamily="18" charset="0"/>
              </a:rPr>
              <a:t>no claim shall be made in excess of $25.00 for loss or damage to any piece” limit the damage to $25.00?</a:t>
            </a:r>
          </a:p>
          <a:p>
            <a:r>
              <a:rPr lang="en-US" sz="2400" dirty="0">
                <a:solidFill>
                  <a:srgbClr val="000000"/>
                </a:solidFill>
                <a:latin typeface="Arial (Body)"/>
                <a:ea typeface="Times New Roman" panose="02020603050405020304" pitchFamily="18" charset="0"/>
                <a:cs typeface="Times New Roman" panose="02020603050405020304" pitchFamily="18" charset="0"/>
              </a:rPr>
              <a:t>It can—</a:t>
            </a:r>
            <a:r>
              <a:rPr lang="en-US" sz="2400" b="1" dirty="0">
                <a:solidFill>
                  <a:srgbClr val="000000"/>
                </a:solidFill>
                <a:latin typeface="Arial (Body)"/>
                <a:ea typeface="Times New Roman" panose="02020603050405020304" pitchFamily="18" charset="0"/>
                <a:cs typeface="Times New Roman" panose="02020603050405020304" pitchFamily="18" charset="0"/>
              </a:rPr>
              <a:t>if the presentation of the parcel check was an offer </a:t>
            </a:r>
            <a:r>
              <a:rPr lang="en-US" sz="2400" b="1" dirty="0" err="1">
                <a:solidFill>
                  <a:srgbClr val="000000"/>
                </a:solidFill>
                <a:latin typeface="Arial (Body)"/>
                <a:ea typeface="Times New Roman" panose="02020603050405020304" pitchFamily="18" charset="0"/>
                <a:cs typeface="Times New Roman" panose="02020603050405020304" pitchFamily="18" charset="0"/>
              </a:rPr>
              <a:t>Klar</a:t>
            </a:r>
            <a:r>
              <a:rPr lang="en-US" sz="2400" b="1" dirty="0">
                <a:solidFill>
                  <a:srgbClr val="000000"/>
                </a:solidFill>
                <a:latin typeface="Arial (Body)"/>
                <a:ea typeface="Times New Roman" panose="02020603050405020304" pitchFamily="18" charset="0"/>
                <a:cs typeface="Times New Roman" panose="02020603050405020304" pitchFamily="18" charset="0"/>
              </a:rPr>
              <a:t> accepted</a:t>
            </a:r>
            <a:r>
              <a:rPr lang="en-US" sz="2400" dirty="0">
                <a:solidFill>
                  <a:srgbClr val="000000"/>
                </a:solidFill>
                <a:latin typeface="Arial (Body)"/>
                <a:ea typeface="Times New Roman" panose="02020603050405020304" pitchFamily="18" charset="0"/>
                <a:cs typeface="Times New Roman" panose="02020603050405020304" pitchFamily="18" charset="0"/>
              </a:rPr>
              <a:t>. </a:t>
            </a:r>
          </a:p>
          <a:p>
            <a:r>
              <a:rPr lang="en-US" dirty="0">
                <a:solidFill>
                  <a:srgbClr val="000000"/>
                </a:solidFill>
                <a:latin typeface="Arial (Body)"/>
                <a:ea typeface="Times New Roman" panose="02020603050405020304" pitchFamily="18" charset="0"/>
                <a:cs typeface="Times New Roman" panose="02020603050405020304" pitchFamily="18" charset="0"/>
              </a:rPr>
              <a:t>The question is whether </a:t>
            </a:r>
            <a:r>
              <a:rPr lang="en-US" dirty="0" err="1">
                <a:solidFill>
                  <a:srgbClr val="000000"/>
                </a:solidFill>
                <a:latin typeface="Arial (Body)"/>
                <a:ea typeface="Times New Roman" panose="02020603050405020304" pitchFamily="18" charset="0"/>
                <a:cs typeface="Times New Roman" panose="02020603050405020304" pitchFamily="18" charset="0"/>
              </a:rPr>
              <a:t>Klar</a:t>
            </a:r>
            <a:r>
              <a:rPr lang="en-US" dirty="0">
                <a:solidFill>
                  <a:srgbClr val="000000"/>
                </a:solidFill>
                <a:latin typeface="Arial (Body)"/>
                <a:ea typeface="Times New Roman" panose="02020603050405020304" pitchFamily="18" charset="0"/>
                <a:cs typeface="Times New Roman" panose="02020603050405020304" pitchFamily="18" charset="0"/>
              </a:rPr>
              <a:t> accepted and offer made by the parcel room.. </a:t>
            </a:r>
            <a:endParaRPr lang="en-US" sz="2400" dirty="0">
              <a:solidFill>
                <a:srgbClr val="000000"/>
              </a:solidFill>
              <a:latin typeface="Arial (Body)"/>
              <a:ea typeface="Times New Roman" panose="02020603050405020304" pitchFamily="18" charset="0"/>
              <a:cs typeface="Times New Roman" panose="02020603050405020304" pitchFamily="18" charset="0"/>
            </a:endParaRPr>
          </a:p>
          <a:p>
            <a:endParaRPr lang="en-US" sz="2400" dirty="0">
              <a:latin typeface="Arial (Body)"/>
              <a:ea typeface="Times New Roman" panose="02020603050405020304" pitchFamily="18" charset="0"/>
              <a:cs typeface="Times New Roman" panose="02020603050405020304" pitchFamily="18" charset="0"/>
            </a:endParaRPr>
          </a:p>
          <a:p>
            <a:endParaRPr lang="en-US" dirty="0"/>
          </a:p>
          <a:p>
            <a:endParaRPr lang="en-US" dirty="0"/>
          </a:p>
        </p:txBody>
      </p:sp>
      <p:grpSp>
        <p:nvGrpSpPr>
          <p:cNvPr id="13" name="Group 12">
            <a:extLst>
              <a:ext uri="{FF2B5EF4-FFF2-40B4-BE49-F238E27FC236}">
                <a16:creationId xmlns:a16="http://schemas.microsoft.com/office/drawing/2014/main" id="{A7F55EF0-5849-2450-FD2B-E22002791B0D}"/>
              </a:ext>
            </a:extLst>
          </p:cNvPr>
          <p:cNvGrpSpPr/>
          <p:nvPr/>
        </p:nvGrpSpPr>
        <p:grpSpPr>
          <a:xfrm>
            <a:off x="7375876" y="5014402"/>
            <a:ext cx="360" cy="360"/>
            <a:chOff x="5851876" y="5014402"/>
            <a:chExt cx="360" cy="360"/>
          </a:xfrm>
        </p:grpSpPr>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572EC6D8-5332-E925-8601-86F55727DE4F}"/>
                    </a:ext>
                  </a:extLst>
                </p14:cNvPr>
                <p14:cNvContentPartPr/>
                <p14:nvPr/>
              </p14:nvContentPartPr>
              <p14:xfrm>
                <a:off x="5851876" y="5014402"/>
                <a:ext cx="360" cy="360"/>
              </p14:xfrm>
            </p:contentPart>
          </mc:Choice>
          <mc:Fallback xmlns="">
            <p:pic>
              <p:nvPicPr>
                <p:cNvPr id="4" name="Ink 3">
                  <a:extLst>
                    <a:ext uri="{FF2B5EF4-FFF2-40B4-BE49-F238E27FC236}">
                      <a16:creationId xmlns:a16="http://schemas.microsoft.com/office/drawing/2014/main" id="{572EC6D8-5332-E925-8601-86F55727DE4F}"/>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C97BC240-7468-841A-DE3C-95E1D622DDB3}"/>
                    </a:ext>
                  </a:extLst>
                </p14:cNvPr>
                <p14:cNvContentPartPr/>
                <p14:nvPr/>
              </p14:nvContentPartPr>
              <p14:xfrm>
                <a:off x="5851876" y="5014402"/>
                <a:ext cx="360" cy="360"/>
              </p14:xfrm>
            </p:contentPart>
          </mc:Choice>
          <mc:Fallback xmlns="">
            <p:pic>
              <p:nvPicPr>
                <p:cNvPr id="5" name="Ink 4">
                  <a:extLst>
                    <a:ext uri="{FF2B5EF4-FFF2-40B4-BE49-F238E27FC236}">
                      <a16:creationId xmlns:a16="http://schemas.microsoft.com/office/drawing/2014/main" id="{C97BC240-7468-841A-DE3C-95E1D622DDB3}"/>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B0A72FF7-9B32-F654-6FA9-C3A5575D9700}"/>
                    </a:ext>
                  </a:extLst>
                </p14:cNvPr>
                <p14:cNvContentPartPr/>
                <p14:nvPr/>
              </p14:nvContentPartPr>
              <p14:xfrm>
                <a:off x="5851876" y="5014402"/>
                <a:ext cx="360" cy="360"/>
              </p14:xfrm>
            </p:contentPart>
          </mc:Choice>
          <mc:Fallback xmlns="">
            <p:pic>
              <p:nvPicPr>
                <p:cNvPr id="6" name="Ink 5">
                  <a:extLst>
                    <a:ext uri="{FF2B5EF4-FFF2-40B4-BE49-F238E27FC236}">
                      <a16:creationId xmlns:a16="http://schemas.microsoft.com/office/drawing/2014/main" id="{B0A72FF7-9B32-F654-6FA9-C3A5575D9700}"/>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Ink 6">
                  <a:extLst>
                    <a:ext uri="{FF2B5EF4-FFF2-40B4-BE49-F238E27FC236}">
                      <a16:creationId xmlns:a16="http://schemas.microsoft.com/office/drawing/2014/main" id="{E8CFD2C2-10E7-0ABC-67A5-6616B9B67A5D}"/>
                    </a:ext>
                  </a:extLst>
                </p14:cNvPr>
                <p14:cNvContentPartPr/>
                <p14:nvPr/>
              </p14:nvContentPartPr>
              <p14:xfrm>
                <a:off x="5851876" y="5014402"/>
                <a:ext cx="360" cy="360"/>
              </p14:xfrm>
            </p:contentPart>
          </mc:Choice>
          <mc:Fallback xmlns="">
            <p:pic>
              <p:nvPicPr>
                <p:cNvPr id="7" name="Ink 6">
                  <a:extLst>
                    <a:ext uri="{FF2B5EF4-FFF2-40B4-BE49-F238E27FC236}">
                      <a16:creationId xmlns:a16="http://schemas.microsoft.com/office/drawing/2014/main" id="{E8CFD2C2-10E7-0ABC-67A5-6616B9B67A5D}"/>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Ink 7">
                  <a:extLst>
                    <a:ext uri="{FF2B5EF4-FFF2-40B4-BE49-F238E27FC236}">
                      <a16:creationId xmlns:a16="http://schemas.microsoft.com/office/drawing/2014/main" id="{8B821C8D-A236-D530-DC9E-BC8912CA400F}"/>
                    </a:ext>
                  </a:extLst>
                </p14:cNvPr>
                <p14:cNvContentPartPr/>
                <p14:nvPr/>
              </p14:nvContentPartPr>
              <p14:xfrm>
                <a:off x="5851876" y="5014402"/>
                <a:ext cx="360" cy="360"/>
              </p14:xfrm>
            </p:contentPart>
          </mc:Choice>
          <mc:Fallback xmlns="">
            <p:pic>
              <p:nvPicPr>
                <p:cNvPr id="8" name="Ink 7">
                  <a:extLst>
                    <a:ext uri="{FF2B5EF4-FFF2-40B4-BE49-F238E27FC236}">
                      <a16:creationId xmlns:a16="http://schemas.microsoft.com/office/drawing/2014/main" id="{8B821C8D-A236-D530-DC9E-BC8912CA400F}"/>
                    </a:ext>
                  </a:extLst>
                </p:cNvPr>
                <p:cNvPicPr/>
                <p:nvPr/>
              </p:nvPicPr>
              <p:blipFill>
                <a:blip r:embed="rId3"/>
                <a:stretch>
                  <a:fillRect/>
                </a:stretch>
              </p:blipFill>
              <p:spPr>
                <a:xfrm>
                  <a:off x="5833876" y="499640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30218466-EF24-8E5C-57A8-09D15B97D9E5}"/>
                    </a:ext>
                  </a:extLst>
                </p14:cNvPr>
                <p14:cNvContentPartPr/>
                <p14:nvPr/>
              </p14:nvContentPartPr>
              <p14:xfrm>
                <a:off x="5851876" y="5014402"/>
                <a:ext cx="360" cy="360"/>
              </p14:xfrm>
            </p:contentPart>
          </mc:Choice>
          <mc:Fallback xmlns="">
            <p:pic>
              <p:nvPicPr>
                <p:cNvPr id="9" name="Ink 8">
                  <a:extLst>
                    <a:ext uri="{FF2B5EF4-FFF2-40B4-BE49-F238E27FC236}">
                      <a16:creationId xmlns:a16="http://schemas.microsoft.com/office/drawing/2014/main" id="{30218466-EF24-8E5C-57A8-09D15B97D9E5}"/>
                    </a:ext>
                  </a:extLst>
                </p:cNvPr>
                <p:cNvPicPr/>
                <p:nvPr/>
              </p:nvPicPr>
              <p:blipFill>
                <a:blip r:embed="rId3"/>
                <a:stretch>
                  <a:fillRect/>
                </a:stretch>
              </p:blipFill>
              <p:spPr>
                <a:xfrm>
                  <a:off x="5833876" y="4996402"/>
                  <a:ext cx="36000" cy="36000"/>
                </a:xfrm>
                <a:prstGeom prst="rect">
                  <a:avLst/>
                </a:prstGeom>
              </p:spPr>
            </p:pic>
          </mc:Fallback>
        </mc:AlternateContent>
      </p:grpSp>
      <p:grpSp>
        <p:nvGrpSpPr>
          <p:cNvPr id="12" name="Group 11">
            <a:extLst>
              <a:ext uri="{FF2B5EF4-FFF2-40B4-BE49-F238E27FC236}">
                <a16:creationId xmlns:a16="http://schemas.microsoft.com/office/drawing/2014/main" id="{07803E97-E9DB-41DD-AA2E-78866182DFE9}"/>
              </a:ext>
            </a:extLst>
          </p:cNvPr>
          <p:cNvGrpSpPr/>
          <p:nvPr/>
        </p:nvGrpSpPr>
        <p:grpSpPr>
          <a:xfrm>
            <a:off x="7847836" y="4957162"/>
            <a:ext cx="360" cy="360"/>
            <a:chOff x="6323836" y="4957162"/>
            <a:chExt cx="360" cy="360"/>
          </a:xfrm>
        </p:grpSpPr>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8D9BF028-1B92-8B24-97B7-0E9AA3DD837B}"/>
                    </a:ext>
                  </a:extLst>
                </p14:cNvPr>
                <p14:cNvContentPartPr/>
                <p14:nvPr/>
              </p14:nvContentPartPr>
              <p14:xfrm>
                <a:off x="6323836" y="4957162"/>
                <a:ext cx="360" cy="360"/>
              </p14:xfrm>
            </p:contentPart>
          </mc:Choice>
          <mc:Fallback xmlns="">
            <p:pic>
              <p:nvPicPr>
                <p:cNvPr id="10" name="Ink 9">
                  <a:extLst>
                    <a:ext uri="{FF2B5EF4-FFF2-40B4-BE49-F238E27FC236}">
                      <a16:creationId xmlns:a16="http://schemas.microsoft.com/office/drawing/2014/main" id="{8D9BF028-1B92-8B24-97B7-0E9AA3DD837B}"/>
                    </a:ext>
                  </a:extLst>
                </p:cNvPr>
                <p:cNvPicPr/>
                <p:nvPr/>
              </p:nvPicPr>
              <p:blipFill>
                <a:blip r:embed="rId3"/>
                <a:stretch>
                  <a:fillRect/>
                </a:stretch>
              </p:blipFill>
              <p:spPr>
                <a:xfrm>
                  <a:off x="6305836" y="4939162"/>
                  <a:ext cx="3600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E0F22F9B-0237-CB8D-C7F1-55509E247E1F}"/>
                    </a:ext>
                  </a:extLst>
                </p14:cNvPr>
                <p14:cNvContentPartPr/>
                <p14:nvPr/>
              </p14:nvContentPartPr>
              <p14:xfrm>
                <a:off x="6323836" y="4957162"/>
                <a:ext cx="360" cy="360"/>
              </p14:xfrm>
            </p:contentPart>
          </mc:Choice>
          <mc:Fallback xmlns="">
            <p:pic>
              <p:nvPicPr>
                <p:cNvPr id="11" name="Ink 10">
                  <a:extLst>
                    <a:ext uri="{FF2B5EF4-FFF2-40B4-BE49-F238E27FC236}">
                      <a16:creationId xmlns:a16="http://schemas.microsoft.com/office/drawing/2014/main" id="{E0F22F9B-0237-CB8D-C7F1-55509E247E1F}"/>
                    </a:ext>
                  </a:extLst>
                </p:cNvPr>
                <p:cNvPicPr/>
                <p:nvPr/>
              </p:nvPicPr>
              <p:blipFill>
                <a:blip r:embed="rId3"/>
                <a:stretch>
                  <a:fillRect/>
                </a:stretch>
              </p:blipFill>
              <p:spPr>
                <a:xfrm>
                  <a:off x="6305836" y="4939162"/>
                  <a:ext cx="36000" cy="36000"/>
                </a:xfrm>
                <a:prstGeom prst="rect">
                  <a:avLst/>
                </a:prstGeom>
              </p:spPr>
            </p:pic>
          </mc:Fallback>
        </mc:AlternateContent>
      </p:grpSp>
    </p:spTree>
    <p:extLst>
      <p:ext uri="{BB962C8B-B14F-4D97-AF65-F5344CB8AC3E}">
        <p14:creationId xmlns:p14="http://schemas.microsoft.com/office/powerpoint/2010/main" val="3607042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A70D-823F-AAB3-3AA8-0B605231E327}"/>
              </a:ext>
            </a:extLst>
          </p:cNvPr>
          <p:cNvSpPr>
            <a:spLocks noGrp="1"/>
          </p:cNvSpPr>
          <p:nvPr>
            <p:ph type="title"/>
          </p:nvPr>
        </p:nvSpPr>
        <p:spPr/>
        <p:txBody>
          <a:bodyPr/>
          <a:lstStyle/>
          <a:p>
            <a:r>
              <a:rPr lang="en-US" dirty="0"/>
              <a:t>Presentation Of The Agreement</a:t>
            </a:r>
          </a:p>
        </p:txBody>
      </p:sp>
      <p:sp>
        <p:nvSpPr>
          <p:cNvPr id="3" name="Content Placeholder 2">
            <a:extLst>
              <a:ext uri="{FF2B5EF4-FFF2-40B4-BE49-F238E27FC236}">
                <a16:creationId xmlns:a16="http://schemas.microsoft.com/office/drawing/2014/main" id="{BA16871E-E48A-C85B-46AC-2204BA8CF1F8}"/>
              </a:ext>
            </a:extLst>
          </p:cNvPr>
          <p:cNvSpPr>
            <a:spLocks noGrp="1"/>
          </p:cNvSpPr>
          <p:nvPr>
            <p:ph idx="1"/>
          </p:nvPr>
        </p:nvSpPr>
        <p:spPr/>
        <p:txBody>
          <a:bodyPr/>
          <a:lstStyle/>
          <a:p>
            <a:r>
              <a:rPr lang="en-US" sz="2200" b="1" dirty="0"/>
              <a:t>The majority</a:t>
            </a:r>
            <a:r>
              <a:rPr lang="en-US" sz="2200" dirty="0"/>
              <a:t>: </a:t>
            </a:r>
            <a:r>
              <a:rPr lang="en-US" sz="2200" dirty="0">
                <a:solidFill>
                  <a:srgbClr val="000000"/>
                </a:solidFill>
                <a:cs typeface="Times New Roman" panose="02020603050405020304" pitchFamily="18" charset="0"/>
              </a:rPr>
              <a:t>“</a:t>
            </a:r>
            <a:r>
              <a:rPr lang="en-US" sz="2200" dirty="0">
                <a:solidFill>
                  <a:srgbClr val="000000"/>
                </a:solidFill>
                <a:ea typeface="Times New Roman" panose="02020603050405020304" pitchFamily="18" charset="0"/>
                <a:cs typeface="Times New Roman" panose="02020603050405020304" pitchFamily="18" charset="0"/>
              </a:rPr>
              <a:t>there were no conspicuous signs or large placards . . .  .  calling attention to the limitation of liability, nor is there evidence that plaintiffs had any other form of notice which embraced the terms of a special contract . . . In the absence of any of these items of proof, it cannot be said that a mere acceptance of the parcel check by the bailor with the printed matter thereon, as a matter of law, sufficiently brought to plaintiffs' attention the limitation of liability.”</a:t>
            </a:r>
          </a:p>
          <a:p>
            <a:r>
              <a:rPr lang="en-US" sz="2200" b="1" dirty="0">
                <a:solidFill>
                  <a:srgbClr val="000000"/>
                </a:solidFill>
                <a:cs typeface="Times New Roman" panose="02020603050405020304" pitchFamily="18" charset="0"/>
              </a:rPr>
              <a:t>The dissent</a:t>
            </a:r>
            <a:r>
              <a:rPr lang="en-US" sz="2200" dirty="0">
                <a:solidFill>
                  <a:srgbClr val="000000"/>
                </a:solidFill>
                <a:cs typeface="Times New Roman" panose="02020603050405020304" pitchFamily="18" charset="0"/>
              </a:rPr>
              <a:t>: “</a:t>
            </a:r>
            <a:r>
              <a:rPr lang="en-US" sz="2200" dirty="0">
                <a:solidFill>
                  <a:srgbClr val="000000"/>
                </a:solidFill>
                <a:ea typeface="Times New Roman" panose="02020603050405020304" pitchFamily="18" charset="0"/>
                <a:cs typeface="Times New Roman" panose="02020603050405020304" pitchFamily="18" charset="0"/>
              </a:rPr>
              <a:t>The parcel check that Ellis received had conspicuously printed the word ‘Contract’ on the face thereof near the top in bold face type, clearly legible in red ink. The word ‘Contract’ in black ink was repeated twice in the express limitation of liability to $25 printed immediately below on the face of the card.”</a:t>
            </a:r>
            <a:endParaRPr lang="en-US" sz="2200" dirty="0"/>
          </a:p>
        </p:txBody>
      </p:sp>
    </p:spTree>
    <p:extLst>
      <p:ext uri="{BB962C8B-B14F-4D97-AF65-F5344CB8AC3E}">
        <p14:creationId xmlns:p14="http://schemas.microsoft.com/office/powerpoint/2010/main" val="11668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74D44-B4A8-AE76-2F8C-F23AE5D74C44}"/>
              </a:ext>
            </a:extLst>
          </p:cNvPr>
          <p:cNvSpPr>
            <a:spLocks noGrp="1"/>
          </p:cNvSpPr>
          <p:nvPr>
            <p:ph type="title"/>
          </p:nvPr>
        </p:nvSpPr>
        <p:spPr/>
        <p:txBody>
          <a:bodyPr/>
          <a:lstStyle/>
          <a:p>
            <a:r>
              <a:rPr lang="en-US" dirty="0"/>
              <a:t>Did the parcel room make an offer?</a:t>
            </a:r>
          </a:p>
        </p:txBody>
      </p:sp>
      <p:sp>
        <p:nvSpPr>
          <p:cNvPr id="3" name="Content Placeholder 2">
            <a:extLst>
              <a:ext uri="{FF2B5EF4-FFF2-40B4-BE49-F238E27FC236}">
                <a16:creationId xmlns:a16="http://schemas.microsoft.com/office/drawing/2014/main" id="{C754CB22-CEDE-BCC2-E15A-5B3A3C00324B}"/>
              </a:ext>
            </a:extLst>
          </p:cNvPr>
          <p:cNvSpPr>
            <a:spLocks noGrp="1"/>
          </p:cNvSpPr>
          <p:nvPr>
            <p:ph idx="1"/>
          </p:nvPr>
        </p:nvSpPr>
        <p:spPr/>
        <p:txBody>
          <a:bodyPr/>
          <a:lstStyle/>
          <a:p>
            <a:r>
              <a:rPr lang="en-US" dirty="0"/>
              <a:t>(a) Yes</a:t>
            </a:r>
          </a:p>
          <a:p>
            <a:r>
              <a:rPr lang="en-US" dirty="0"/>
              <a:t>(b) No</a:t>
            </a:r>
          </a:p>
        </p:txBody>
      </p:sp>
    </p:spTree>
    <p:extLst>
      <p:ext uri="{BB962C8B-B14F-4D97-AF65-F5344CB8AC3E}">
        <p14:creationId xmlns:p14="http://schemas.microsoft.com/office/powerpoint/2010/main" val="1316810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DB5DB071-7F11-4CFA-A6D4-366726CA3568}"/>
              </a:ext>
            </a:extLst>
          </p:cNvPr>
          <p:cNvSpPr>
            <a:spLocks noGrp="1"/>
          </p:cNvSpPr>
          <p:nvPr>
            <p:ph type="title"/>
          </p:nvPr>
        </p:nvSpPr>
        <p:spPr/>
        <p:txBody>
          <a:bodyPr/>
          <a:lstStyle/>
          <a:p>
            <a:pPr>
              <a:defRPr/>
            </a:pPr>
            <a:r>
              <a:rPr lang="en-US" altLang="en-US" dirty="0"/>
              <a:t>Is This An Offer?</a:t>
            </a:r>
          </a:p>
        </p:txBody>
      </p:sp>
      <p:pic>
        <p:nvPicPr>
          <p:cNvPr id="11267" name="Picture 3">
            <a:extLst>
              <a:ext uri="{FF2B5EF4-FFF2-40B4-BE49-F238E27FC236}">
                <a16:creationId xmlns:a16="http://schemas.microsoft.com/office/drawing/2014/main" id="{96CDA2F2-FAB2-4699-8185-D32A9EB3237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66801"/>
            <a:ext cx="11430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2591AD7D-093F-4A7A-BC67-33557B7B976F}"/>
              </a:ext>
            </a:extLst>
          </p:cNvPr>
          <p:cNvSpPr txBox="1"/>
          <p:nvPr/>
        </p:nvSpPr>
        <p:spPr>
          <a:xfrm>
            <a:off x="612710" y="5791199"/>
            <a:ext cx="6097554" cy="646331"/>
          </a:xfrm>
          <a:prstGeom prst="rect">
            <a:avLst/>
          </a:prstGeom>
          <a:noFill/>
        </p:spPr>
        <p:txBody>
          <a:bodyPr wrap="square">
            <a:spAutoFit/>
          </a:bodyPr>
          <a:lstStyle/>
          <a:p>
            <a:r>
              <a:rPr lang="en-US" sz="1800" dirty="0">
                <a:solidFill>
                  <a:srgbClr val="000000"/>
                </a:solidFill>
                <a:latin typeface="Verdana" panose="020B0604030504040204" pitchFamily="34" charset="0"/>
                <a:cs typeface="Times New Roman" panose="02020603050405020304" pitchFamily="18" charset="0"/>
              </a:rPr>
              <a:t>(a) Yes</a:t>
            </a:r>
          </a:p>
          <a:p>
            <a:r>
              <a:rPr lang="en-US" sz="1800" dirty="0">
                <a:solidFill>
                  <a:srgbClr val="000000"/>
                </a:solidFill>
                <a:latin typeface="Verdana" panose="020B0604030504040204" pitchFamily="34" charset="0"/>
                <a:cs typeface="Times New Roman" panose="02020603050405020304" pitchFamily="18" charset="0"/>
              </a:rPr>
              <a:t>(b) No</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41037-10C0-41F5-938B-DBF7F2D09F8C}"/>
              </a:ext>
            </a:extLst>
          </p:cNvPr>
          <p:cNvSpPr>
            <a:spLocks noGrp="1"/>
          </p:cNvSpPr>
          <p:nvPr>
            <p:ph type="title"/>
          </p:nvPr>
        </p:nvSpPr>
        <p:spPr/>
        <p:txBody>
          <a:bodyPr/>
          <a:lstStyle/>
          <a:p>
            <a:r>
              <a:rPr lang="en-US" dirty="0"/>
              <a:t>The Rule</a:t>
            </a:r>
          </a:p>
        </p:txBody>
      </p:sp>
      <p:sp>
        <p:nvSpPr>
          <p:cNvPr id="3" name="Content Placeholder 2">
            <a:extLst>
              <a:ext uri="{FF2B5EF4-FFF2-40B4-BE49-F238E27FC236}">
                <a16:creationId xmlns:a16="http://schemas.microsoft.com/office/drawing/2014/main" id="{DB01E798-8A2A-4334-A0A5-8979F875F563}"/>
              </a:ext>
            </a:extLst>
          </p:cNvPr>
          <p:cNvSpPr>
            <a:spLocks noGrp="1"/>
          </p:cNvSpPr>
          <p:nvPr>
            <p:ph idx="1"/>
          </p:nvPr>
        </p:nvSpPr>
        <p:spPr/>
        <p:txBody>
          <a:bodyPr/>
          <a:lstStyle/>
          <a:p>
            <a:r>
              <a:rPr lang="en-US" altLang="en-US" sz="3200" dirty="0"/>
              <a:t>Online agreements constitute an offer as long as a reasonable website visitor would be on constructive notice (= should be aware) that he or she is being invited to enter a contractual relationship under the terms accessible via a hyperlink.</a:t>
            </a:r>
            <a:endParaRPr lang="en-US" dirty="0"/>
          </a:p>
        </p:txBody>
      </p:sp>
    </p:spTree>
    <p:extLst>
      <p:ext uri="{BB962C8B-B14F-4D97-AF65-F5344CB8AC3E}">
        <p14:creationId xmlns:p14="http://schemas.microsoft.com/office/powerpoint/2010/main" val="279075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9BD2E-940A-48ED-9427-AB402A73758E}"/>
              </a:ext>
            </a:extLst>
          </p:cNvPr>
          <p:cNvSpPr>
            <a:spLocks noGrp="1"/>
          </p:cNvSpPr>
          <p:nvPr>
            <p:ph type="title"/>
          </p:nvPr>
        </p:nvSpPr>
        <p:spPr/>
        <p:txBody>
          <a:bodyPr/>
          <a:lstStyle/>
          <a:p>
            <a:r>
              <a:rPr lang="en-US" dirty="0"/>
              <a:t>The Note on the Door</a:t>
            </a:r>
          </a:p>
        </p:txBody>
      </p:sp>
      <p:sp>
        <p:nvSpPr>
          <p:cNvPr id="3" name="Content Placeholder 2">
            <a:extLst>
              <a:ext uri="{FF2B5EF4-FFF2-40B4-BE49-F238E27FC236}">
                <a16:creationId xmlns:a16="http://schemas.microsoft.com/office/drawing/2014/main" id="{7AB56C8F-9EC3-4607-A826-B08EDD4D7040}"/>
              </a:ext>
            </a:extLst>
          </p:cNvPr>
          <p:cNvSpPr>
            <a:spLocks noGrp="1"/>
          </p:cNvSpPr>
          <p:nvPr>
            <p:ph idx="1"/>
          </p:nvPr>
        </p:nvSpPr>
        <p:spPr/>
        <p:txBody>
          <a:bodyPr/>
          <a:lstStyle/>
          <a:p>
            <a:pPr marL="0" marR="0">
              <a:spcBef>
                <a:spcPts val="0"/>
              </a:spcBef>
              <a:spcAft>
                <a:spcPts val="0"/>
              </a:spcAft>
            </a:pPr>
            <a:r>
              <a:rPr lang="en-US" sz="2800" dirty="0">
                <a:ea typeface="Times New Roman" panose="02020603050405020304" pitchFamily="18" charset="0"/>
                <a:cs typeface="Arial" panose="020B0604020202020204" pitchFamily="34" charset="0"/>
              </a:rPr>
              <a:t>T</a:t>
            </a:r>
            <a:r>
              <a:rPr lang="en-US" sz="2800" dirty="0">
                <a:effectLst/>
                <a:ea typeface="Times New Roman" panose="02020603050405020304" pitchFamily="18" charset="0"/>
                <a:cs typeface="Arial" panose="020B0604020202020204" pitchFamily="34" charset="0"/>
              </a:rPr>
              <a:t>here is a note on the lower right hand side of the entrance. It reads: </a:t>
            </a:r>
            <a:endParaRPr lang="en-US" sz="2800" dirty="0">
              <a:effectLst/>
              <a:ea typeface="Times New Roman" panose="02020603050405020304" pitchFamily="18" charset="0"/>
              <a:cs typeface="Times New Roman" panose="02020603050405020304" pitchFamily="18" charset="0"/>
            </a:endParaRPr>
          </a:p>
          <a:p>
            <a:pPr marL="457200" marR="0">
              <a:spcBef>
                <a:spcPts val="0"/>
              </a:spcBef>
              <a:spcAft>
                <a:spcPts val="0"/>
              </a:spcAft>
            </a:pPr>
            <a:r>
              <a:rPr lang="en-US" sz="2800" dirty="0">
                <a:effectLst/>
                <a:ea typeface="Times New Roman" panose="02020603050405020304" pitchFamily="18" charset="0"/>
                <a:cs typeface="Arial" panose="020B0604020202020204" pitchFamily="34" charset="0"/>
              </a:rPr>
              <a:t>By entering this room, I agree to pay Richard Warner $100 on demand in exchange for a lecture on contract law. </a:t>
            </a:r>
            <a:endParaRPr lang="en-US" sz="2800" dirty="0">
              <a:ea typeface="Times New Roman" panose="02020603050405020304" pitchFamily="18" charset="0"/>
              <a:cs typeface="Times New Roman" panose="02020603050405020304" pitchFamily="18" charset="0"/>
            </a:endParaRPr>
          </a:p>
          <a:p>
            <a:pPr marL="457200" marR="0">
              <a:spcBef>
                <a:spcPts val="0"/>
              </a:spcBef>
              <a:spcAft>
                <a:spcPts val="0"/>
              </a:spcAft>
            </a:pPr>
            <a:endParaRPr lang="en-US" sz="28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800" dirty="0">
                <a:effectLst/>
                <a:ea typeface="Times New Roman" panose="02020603050405020304" pitchFamily="18" charset="0"/>
                <a:cs typeface="Arial" panose="020B0604020202020204" pitchFamily="34" charset="0"/>
              </a:rPr>
              <a:t>Is the note an offer?</a:t>
            </a:r>
          </a:p>
          <a:p>
            <a:pPr marL="0" marR="0" indent="0">
              <a:spcBef>
                <a:spcPts val="0"/>
              </a:spcBef>
              <a:spcAft>
                <a:spcPts val="0"/>
              </a:spcAft>
              <a:buNone/>
            </a:pPr>
            <a:endParaRPr lang="en-US" sz="280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2800" dirty="0">
                <a:ea typeface="Times New Roman" panose="02020603050405020304" pitchFamily="18" charset="0"/>
                <a:cs typeface="Arial" panose="020B0604020202020204" pitchFamily="34" charset="0"/>
              </a:rPr>
              <a:t>(a) Yes</a:t>
            </a:r>
          </a:p>
          <a:p>
            <a:pPr marL="0" marR="0">
              <a:spcBef>
                <a:spcPts val="0"/>
              </a:spcBef>
              <a:spcAft>
                <a:spcPts val="0"/>
              </a:spcAft>
            </a:pPr>
            <a:r>
              <a:rPr lang="en-US" sz="2800" dirty="0">
                <a:ea typeface="Times New Roman" panose="02020603050405020304" pitchFamily="18" charset="0"/>
                <a:cs typeface="Arial" panose="020B0604020202020204" pitchFamily="34" charset="0"/>
              </a:rPr>
              <a:t>(b) No</a:t>
            </a:r>
            <a:endParaRPr lang="en-US" sz="2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00714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35657-C872-6B0E-37A2-37A2834BC3F0}"/>
              </a:ext>
            </a:extLst>
          </p:cNvPr>
          <p:cNvSpPr>
            <a:spLocks noGrp="1"/>
          </p:cNvSpPr>
          <p:nvPr>
            <p:ph type="title"/>
          </p:nvPr>
        </p:nvSpPr>
        <p:spPr/>
        <p:txBody>
          <a:bodyPr/>
          <a:lstStyle/>
          <a:p>
            <a:r>
              <a:rPr lang="en-US" dirty="0"/>
              <a:t>What Does an Offer Do?</a:t>
            </a:r>
          </a:p>
        </p:txBody>
      </p:sp>
      <p:sp>
        <p:nvSpPr>
          <p:cNvPr id="3" name="Content Placeholder 2">
            <a:extLst>
              <a:ext uri="{FF2B5EF4-FFF2-40B4-BE49-F238E27FC236}">
                <a16:creationId xmlns:a16="http://schemas.microsoft.com/office/drawing/2014/main" id="{6491B9A9-6401-63C0-2496-A7E816BF0FFF}"/>
              </a:ext>
            </a:extLst>
          </p:cNvPr>
          <p:cNvSpPr>
            <a:spLocks noGrp="1"/>
          </p:cNvSpPr>
          <p:nvPr>
            <p:ph idx="1"/>
          </p:nvPr>
        </p:nvSpPr>
        <p:spPr/>
        <p:txBody>
          <a:bodyPr/>
          <a:lstStyle/>
          <a:p>
            <a:r>
              <a:rPr lang="en-US" dirty="0"/>
              <a:t>It presents the terms of a proposed bargain.</a:t>
            </a:r>
          </a:p>
          <a:p>
            <a:pPr lvl="1"/>
            <a:r>
              <a:rPr lang="en-US" dirty="0"/>
              <a:t>This will include a promise. </a:t>
            </a:r>
          </a:p>
          <a:p>
            <a:pPr lvl="2"/>
            <a:r>
              <a:rPr lang="en-US" dirty="0"/>
              <a:t>Relevant doctrines: interpretation and consideration. </a:t>
            </a:r>
          </a:p>
          <a:p>
            <a:r>
              <a:rPr lang="en-US" dirty="0"/>
              <a:t>It creates the opportunity to accept or reject them.</a:t>
            </a:r>
          </a:p>
          <a:p>
            <a:r>
              <a:rPr lang="en-US" dirty="0"/>
              <a:t>It does so by transferring to the offeree the power to conclude the bargain. </a:t>
            </a:r>
          </a:p>
          <a:p>
            <a:endParaRPr lang="en-US" dirty="0"/>
          </a:p>
          <a:p>
            <a:endParaRPr lang="en-US" dirty="0"/>
          </a:p>
        </p:txBody>
      </p:sp>
    </p:spTree>
    <p:extLst>
      <p:ext uri="{BB962C8B-B14F-4D97-AF65-F5344CB8AC3E}">
        <p14:creationId xmlns:p14="http://schemas.microsoft.com/office/powerpoint/2010/main" val="2930037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F4924FA-0905-4BD5-977A-41C65000CB9B}"/>
              </a:ext>
            </a:extLst>
          </p:cNvPr>
          <p:cNvSpPr>
            <a:spLocks noGrp="1" noChangeArrowheads="1"/>
          </p:cNvSpPr>
          <p:nvPr>
            <p:ph type="title"/>
          </p:nvPr>
        </p:nvSpPr>
        <p:spPr/>
        <p:txBody>
          <a:bodyPr/>
          <a:lstStyle/>
          <a:p>
            <a:r>
              <a:rPr lang="en-US" altLang="en-US" sz="3200" i="1">
                <a:ea typeface="ＭＳ Ｐゴシック" panose="020B0600070205080204" pitchFamily="34" charset="-128"/>
              </a:rPr>
              <a:t>Lefkowitz v. Great Minneapolis Surplus Store </a:t>
            </a:r>
            <a:endParaRPr lang="en-US" altLang="en-US" i="1">
              <a:ea typeface="ＭＳ Ｐゴシック" panose="020B0600070205080204" pitchFamily="34" charset="-128"/>
            </a:endParaRPr>
          </a:p>
        </p:txBody>
      </p:sp>
      <p:sp>
        <p:nvSpPr>
          <p:cNvPr id="8195" name="Content Placeholder 2">
            <a:extLst>
              <a:ext uri="{FF2B5EF4-FFF2-40B4-BE49-F238E27FC236}">
                <a16:creationId xmlns:a16="http://schemas.microsoft.com/office/drawing/2014/main" id="{7A3F3D50-1D8D-4D9A-813F-A7AE4AF0B271}"/>
              </a:ext>
            </a:extLst>
          </p:cNvPr>
          <p:cNvSpPr>
            <a:spLocks noGrp="1" noChangeArrowheads="1"/>
          </p:cNvSpPr>
          <p:nvPr>
            <p:ph idx="1"/>
          </p:nvPr>
        </p:nvSpPr>
        <p:spPr/>
        <p:txBody>
          <a:bodyPr/>
          <a:lstStyle/>
          <a:p>
            <a:r>
              <a:rPr lang="en-US" altLang="en-US" sz="2800">
                <a:ea typeface="ＭＳ Ｐゴシック" panose="020B0600070205080204" pitchFamily="34" charset="-128"/>
                <a:cs typeface="Times New Roman" panose="02020603050405020304" pitchFamily="18" charset="0"/>
              </a:rPr>
              <a:t>The store advertises clothes for sale.</a:t>
            </a:r>
          </a:p>
          <a:p>
            <a:r>
              <a:rPr lang="en-US" altLang="en-US" sz="2800">
                <a:ea typeface="ＭＳ Ｐゴシック" panose="020B0600070205080204" pitchFamily="34" charset="-128"/>
                <a:cs typeface="Times New Roman" panose="02020603050405020304" pitchFamily="18" charset="0"/>
              </a:rPr>
              <a:t>Lefkowitz a buyer shows up and says "I accept".  </a:t>
            </a:r>
          </a:p>
          <a:p>
            <a:r>
              <a:rPr lang="en-US" altLang="en-US" sz="2800">
                <a:ea typeface="ＭＳ Ｐゴシック" panose="020B0600070205080204" pitchFamily="34" charset="-128"/>
                <a:cs typeface="Times New Roman" panose="02020603050405020304" pitchFamily="18" charset="0"/>
              </a:rPr>
              <a:t>Is there a contract? </a:t>
            </a:r>
          </a:p>
          <a:p>
            <a:r>
              <a:rPr lang="en-US" altLang="en-US" sz="2800">
                <a:ea typeface="ＭＳ Ｐゴシック" panose="020B0600070205080204" pitchFamily="34" charset="-128"/>
              </a:rPr>
              <a:t>Yes, if the advertisements are an offer. </a:t>
            </a:r>
            <a:endParaRPr lang="en-US" altLang="en-US" sz="400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29D07D1-E72B-43BF-B3FD-6C2AE8B40843}"/>
              </a:ext>
            </a:extLst>
          </p:cNvPr>
          <p:cNvSpPr>
            <a:spLocks noGrp="1" noChangeArrowheads="1"/>
          </p:cNvSpPr>
          <p:nvPr>
            <p:ph type="title"/>
          </p:nvPr>
        </p:nvSpPr>
        <p:spPr/>
        <p:txBody>
          <a:bodyPr/>
          <a:lstStyle/>
          <a:p>
            <a:r>
              <a:rPr lang="en-US" altLang="en-US">
                <a:ea typeface="ＭＳ Ｐゴシック" panose="020B0600070205080204" pitchFamily="34" charset="-128"/>
              </a:rPr>
              <a:t>The advertisements</a:t>
            </a:r>
          </a:p>
        </p:txBody>
      </p:sp>
      <p:sp>
        <p:nvSpPr>
          <p:cNvPr id="9219" name="Content Placeholder 3">
            <a:extLst>
              <a:ext uri="{FF2B5EF4-FFF2-40B4-BE49-F238E27FC236}">
                <a16:creationId xmlns:a16="http://schemas.microsoft.com/office/drawing/2014/main" id="{32BDF88D-390F-4DA6-935D-8A0E2BA38EE9}"/>
              </a:ext>
            </a:extLst>
          </p:cNvPr>
          <p:cNvSpPr>
            <a:spLocks noGrp="1" noChangeArrowheads="1"/>
          </p:cNvSpPr>
          <p:nvPr>
            <p:ph sz="half" idx="1"/>
          </p:nvPr>
        </p:nvSpPr>
        <p:spPr/>
        <p:txBody>
          <a:bodyPr/>
          <a:lstStyle/>
          <a:p>
            <a:r>
              <a:rPr lang="en-US" altLang="en-US" sz="2000" dirty="0">
                <a:ea typeface="Times New Roman" panose="02020603050405020304" pitchFamily="18" charset="0"/>
                <a:cs typeface="Arial" panose="020B0604020202020204" pitchFamily="34" charset="0"/>
              </a:rPr>
              <a:t>"Saturday 9 a.m. sharp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3 Brand New Fur Coats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Worth to $ 100.00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First Come, First Served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$ 1 Each"</a:t>
            </a:r>
          </a:p>
          <a:p>
            <a:endParaRPr lang="en-US" altLang="en-US" dirty="0">
              <a:ea typeface="ＭＳ Ｐゴシック" panose="020B0600070205080204" pitchFamily="34" charset="-128"/>
              <a:cs typeface="Arial" panose="020B0604020202020204" pitchFamily="34" charset="0"/>
            </a:endParaRPr>
          </a:p>
        </p:txBody>
      </p:sp>
      <p:sp>
        <p:nvSpPr>
          <p:cNvPr id="9220" name="Content Placeholder 4">
            <a:extLst>
              <a:ext uri="{FF2B5EF4-FFF2-40B4-BE49-F238E27FC236}">
                <a16:creationId xmlns:a16="http://schemas.microsoft.com/office/drawing/2014/main" id="{30E1C514-A878-43E8-BED2-DE64C3A3D8DC}"/>
              </a:ext>
            </a:extLst>
          </p:cNvPr>
          <p:cNvSpPr>
            <a:spLocks noGrp="1" noChangeArrowheads="1"/>
          </p:cNvSpPr>
          <p:nvPr>
            <p:ph sz="half" idx="2"/>
          </p:nvPr>
        </p:nvSpPr>
        <p:spPr>
          <a:xfrm>
            <a:off x="5867400" y="1600201"/>
            <a:ext cx="4724400" cy="4530725"/>
          </a:xfrm>
        </p:spPr>
        <p:txBody>
          <a:bodyPr/>
          <a:lstStyle/>
          <a:p>
            <a:r>
              <a:rPr lang="en-US" altLang="en-US" sz="2000" dirty="0">
                <a:ea typeface="Times New Roman" panose="02020603050405020304" pitchFamily="18" charset="0"/>
                <a:cs typeface="Arial" panose="020B0604020202020204" pitchFamily="34" charset="0"/>
              </a:rPr>
              <a:t>"Saturday 9 a.m.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2 Brand New Pastel Mink 3-Skin Scarfs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Selling for $ 89.50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Out they go Saturday.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Each . . . . $ 1.00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1 Black Lapin Stole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Beautiful, worth $ 139.50 . . . $ 1.00 </a:t>
            </a:r>
            <a:br>
              <a:rPr lang="en-US" altLang="en-US" sz="2000" dirty="0">
                <a:ea typeface="Times New Roman" panose="02020603050405020304" pitchFamily="18" charset="0"/>
                <a:cs typeface="Arial" panose="020B0604020202020204" pitchFamily="34" charset="0"/>
              </a:rPr>
            </a:br>
            <a:r>
              <a:rPr lang="en-US" altLang="en-US" sz="2000" dirty="0">
                <a:ea typeface="Times New Roman" panose="02020603050405020304" pitchFamily="18" charset="0"/>
                <a:cs typeface="Arial" panose="020B0604020202020204" pitchFamily="34" charset="0"/>
              </a:rPr>
              <a:t>First Come, First Served“</a:t>
            </a:r>
          </a:p>
          <a:p>
            <a:endParaRPr lang="en-US" altLang="en-US" dirty="0">
              <a:ea typeface="ＭＳ Ｐゴシック" panose="020B0600070205080204" pitchFamily="34" charset="-128"/>
              <a:cs typeface="Arial" panose="020B0604020202020204" pitchFamily="34" charset="0"/>
            </a:endParaRPr>
          </a:p>
        </p:txBody>
      </p:sp>
      <p:sp>
        <p:nvSpPr>
          <p:cNvPr id="9221" name="TextBox 5">
            <a:extLst>
              <a:ext uri="{FF2B5EF4-FFF2-40B4-BE49-F238E27FC236}">
                <a16:creationId xmlns:a16="http://schemas.microsoft.com/office/drawing/2014/main" id="{7BE94B54-29BD-4A6B-A349-7F7B5BF34036}"/>
              </a:ext>
            </a:extLst>
          </p:cNvPr>
          <p:cNvSpPr txBox="1">
            <a:spLocks noChangeArrowheads="1"/>
          </p:cNvSpPr>
          <p:nvPr/>
        </p:nvSpPr>
        <p:spPr bwMode="auto">
          <a:xfrm>
            <a:off x="2266950" y="4930775"/>
            <a:ext cx="7810500" cy="120015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2400"/>
              <a:t>Lefkowitz showed up each morning at 9 am and accepted the offers. That is he tried to buy everything. Lefkowtiz owned the store down the street.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E80DAAD-ED20-493E-991F-392C4F31584D}"/>
              </a:ext>
            </a:extLst>
          </p:cNvPr>
          <p:cNvSpPr>
            <a:spLocks noGrp="1" noChangeArrowheads="1"/>
          </p:cNvSpPr>
          <p:nvPr>
            <p:ph type="title"/>
          </p:nvPr>
        </p:nvSpPr>
        <p:spPr/>
        <p:txBody>
          <a:bodyPr/>
          <a:lstStyle/>
          <a:p>
            <a:r>
              <a:rPr lang="en-US" altLang="en-US" sz="2800">
                <a:ea typeface="ＭＳ Ｐゴシック" panose="020B0600070205080204" pitchFamily="34" charset="-128"/>
              </a:rPr>
              <a:t>A Manifestation of a Willingness to Enter a Bargin?</a:t>
            </a:r>
            <a:endParaRPr lang="en-US" altLang="en-US">
              <a:ea typeface="ＭＳ Ｐゴシック" panose="020B0600070205080204" pitchFamily="34" charset="-128"/>
            </a:endParaRPr>
          </a:p>
        </p:txBody>
      </p:sp>
      <p:sp>
        <p:nvSpPr>
          <p:cNvPr id="10243" name="Content Placeholder 2">
            <a:extLst>
              <a:ext uri="{FF2B5EF4-FFF2-40B4-BE49-F238E27FC236}">
                <a16:creationId xmlns:a16="http://schemas.microsoft.com/office/drawing/2014/main" id="{E68B20BA-04F9-4C45-BDE9-2C3AA8B5BC4F}"/>
              </a:ext>
            </a:extLst>
          </p:cNvPr>
          <p:cNvSpPr>
            <a:spLocks noGrp="1" noChangeArrowheads="1"/>
          </p:cNvSpPr>
          <p:nvPr>
            <p:ph idx="1"/>
          </p:nvPr>
        </p:nvSpPr>
        <p:spPr/>
        <p:txBody>
          <a:bodyPr/>
          <a:lstStyle/>
          <a:p>
            <a:r>
              <a:rPr lang="en-US" altLang="en-US">
                <a:ea typeface="ＭＳ Ｐゴシック" panose="020B0600070205080204" pitchFamily="34" charset="-128"/>
              </a:rPr>
              <a:t>What is a person who reads the ads suppose to think?</a:t>
            </a:r>
          </a:p>
          <a:p>
            <a:r>
              <a:rPr lang="en-US" altLang="en-US">
                <a:ea typeface="ＭＳ Ｐゴシック" panose="020B0600070205080204" pitchFamily="34" charset="-128"/>
              </a:rPr>
              <a:t>Putting the ad in a newspaper in a manifestation of a willingness to enter a bargain because</a:t>
            </a:r>
          </a:p>
          <a:p>
            <a:pPr lvl="1"/>
            <a:r>
              <a:rPr lang="en-US" altLang="en-US">
                <a:ea typeface="ＭＳ Ｐゴシック" panose="020B0600070205080204" pitchFamily="34" charset="-128"/>
              </a:rPr>
              <a:t>The terms are </a:t>
            </a:r>
            <a:r>
              <a:rPr lang="en-US" altLang="en-US" i="1">
                <a:ea typeface="ＭＳ Ｐゴシック" panose="020B0600070205080204" pitchFamily="34" charset="-128"/>
              </a:rPr>
              <a:t>presented</a:t>
            </a:r>
            <a:r>
              <a:rPr lang="en-US" altLang="en-US">
                <a:ea typeface="ＭＳ Ｐゴシック" panose="020B0600070205080204" pitchFamily="34" charset="-128"/>
              </a:rPr>
              <a:t> to the newspaper’s readers </a:t>
            </a:r>
          </a:p>
          <a:p>
            <a:pPr lvl="1"/>
            <a:r>
              <a:rPr lang="en-US" altLang="en-US">
                <a:ea typeface="ＭＳ Ｐゴシック" panose="020B0600070205080204" pitchFamily="34" charset="-128"/>
              </a:rPr>
              <a:t>The presentation says, “We want to sell the clothes in the ad on these terms.”</a:t>
            </a:r>
          </a:p>
          <a:p>
            <a:endParaRPr lang="en-US"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705247AD-8DF4-46F0-9080-563EBC249739}"/>
              </a:ext>
            </a:extLst>
          </p:cNvPr>
          <p:cNvSpPr>
            <a:spLocks noGrp="1" noChangeArrowheads="1"/>
          </p:cNvSpPr>
          <p:nvPr>
            <p:ph type="title"/>
          </p:nvPr>
        </p:nvSpPr>
        <p:spPr/>
        <p:txBody>
          <a:bodyPr/>
          <a:lstStyle/>
          <a:p>
            <a:r>
              <a:rPr lang="en-US" altLang="en-US">
                <a:ea typeface="ＭＳ Ｐゴシック" panose="020B0600070205080204" pitchFamily="34" charset="-128"/>
              </a:rPr>
              <a:t>The Manifestation Requirement</a:t>
            </a:r>
          </a:p>
        </p:txBody>
      </p:sp>
      <p:sp>
        <p:nvSpPr>
          <p:cNvPr id="11267" name="Content Placeholder 2">
            <a:extLst>
              <a:ext uri="{FF2B5EF4-FFF2-40B4-BE49-F238E27FC236}">
                <a16:creationId xmlns:a16="http://schemas.microsoft.com/office/drawing/2014/main" id="{A7840C8C-6FEB-410B-BC5D-7F9C644FD489}"/>
              </a:ext>
            </a:extLst>
          </p:cNvPr>
          <p:cNvSpPr>
            <a:spLocks noGrp="1" noChangeArrowheads="1"/>
          </p:cNvSpPr>
          <p:nvPr>
            <p:ph idx="1"/>
          </p:nvPr>
        </p:nvSpPr>
        <p:spPr/>
        <p:txBody>
          <a:bodyPr/>
          <a:lstStyle/>
          <a:p>
            <a:r>
              <a:rPr lang="en-US" altLang="en-US" sz="2800" dirty="0">
                <a:ea typeface="ＭＳ Ｐゴシック" panose="020B0600070205080204" pitchFamily="34" charset="-128"/>
                <a:cs typeface="Times New Roman" panose="02020603050405020304" pitchFamily="18" charset="0"/>
              </a:rPr>
              <a:t>The store defended by claiming that the offer was for women only. </a:t>
            </a:r>
          </a:p>
          <a:p>
            <a:r>
              <a:rPr lang="en-US" altLang="en-US" sz="2800" dirty="0">
                <a:ea typeface="ＭＳ Ｐゴシック" panose="020B0600070205080204" pitchFamily="34" charset="-128"/>
                <a:cs typeface="Times New Roman" panose="02020603050405020304" pitchFamily="18" charset="0"/>
              </a:rPr>
              <a:t>The problem was that no “women only” term was in the offer. It was not presented, not manifested. </a:t>
            </a:r>
          </a:p>
          <a:p>
            <a:r>
              <a:rPr lang="en-US" altLang="en-US" sz="2800" b="1" dirty="0">
                <a:ea typeface="ＭＳ Ｐゴシック" panose="020B0600070205080204" pitchFamily="34" charset="-128"/>
                <a:cs typeface="Times New Roman" panose="02020603050405020304" pitchFamily="18" charset="0"/>
              </a:rPr>
              <a:t>The court rejects the defense by saying that you can't have "secret conditions" in an offer. </a:t>
            </a:r>
          </a:p>
          <a:p>
            <a:pPr marL="0" indent="0">
              <a:buNone/>
            </a:pPr>
            <a:endParaRPr lang="en-US" altLang="en-US" sz="4000"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50C67DD-0C4E-44DC-A710-DED0D639D746}"/>
              </a:ext>
            </a:extLst>
          </p:cNvPr>
          <p:cNvSpPr>
            <a:spLocks noGrp="1" noChangeArrowheads="1"/>
          </p:cNvSpPr>
          <p:nvPr>
            <p:ph type="title"/>
          </p:nvPr>
        </p:nvSpPr>
        <p:spPr/>
        <p:txBody>
          <a:bodyPr/>
          <a:lstStyle/>
          <a:p>
            <a:r>
              <a:rPr lang="en-US" altLang="en-US">
                <a:ea typeface="ＭＳ Ｐゴシック" panose="020B0600070205080204" pitchFamily="34" charset="-128"/>
              </a:rPr>
              <a:t>So made . . .</a:t>
            </a:r>
          </a:p>
        </p:txBody>
      </p:sp>
      <p:sp>
        <p:nvSpPr>
          <p:cNvPr id="12291" name="Content Placeholder 2">
            <a:extLst>
              <a:ext uri="{FF2B5EF4-FFF2-40B4-BE49-F238E27FC236}">
                <a16:creationId xmlns:a16="http://schemas.microsoft.com/office/drawing/2014/main" id="{89E22A12-FE25-411F-A4B7-7EC302BA33A7}"/>
              </a:ext>
            </a:extLst>
          </p:cNvPr>
          <p:cNvSpPr>
            <a:spLocks noGrp="1" noChangeArrowheads="1"/>
          </p:cNvSpPr>
          <p:nvPr>
            <p:ph idx="1"/>
          </p:nvPr>
        </p:nvSpPr>
        <p:spPr>
          <a:xfrm>
            <a:off x="685800" y="1219200"/>
            <a:ext cx="10896600" cy="5029200"/>
          </a:xfrm>
        </p:spPr>
        <p:txBody>
          <a:bodyPr/>
          <a:lstStyle/>
          <a:p>
            <a:r>
              <a:rPr lang="en-US" altLang="en-US" sz="3200" dirty="0">
                <a:ea typeface="ＭＳ Ｐゴシック" panose="020B0600070205080204" pitchFamily="34" charset="-128"/>
              </a:rPr>
              <a:t>as to justify the offeree in thinking his or her assent will conclude the bargain?</a:t>
            </a:r>
          </a:p>
          <a:p>
            <a:r>
              <a:rPr lang="en-US" altLang="en-US" sz="3200" dirty="0">
                <a:ea typeface="ＭＳ Ｐゴシック" panose="020B0600070205080204" pitchFamily="34" charset="-128"/>
              </a:rPr>
              <a:t>Ask, what are you suppose to think when you read the ad? </a:t>
            </a:r>
          </a:p>
          <a:p>
            <a:r>
              <a:rPr lang="en-US" altLang="en-US" sz="3200" dirty="0">
                <a:ea typeface="ＭＳ Ｐゴシック" panose="020B0600070205080204" pitchFamily="34" charset="-128"/>
              </a:rPr>
              <a:t>You are suppose to think, “If I go to the store and say ‘I will buy this advertised item,’ I can get it.”</a:t>
            </a:r>
          </a:p>
          <a:p>
            <a:r>
              <a:rPr lang="en-US" altLang="en-US" sz="3200" dirty="0">
                <a:ea typeface="ＭＳ Ｐゴシック" panose="020B0600070205080204" pitchFamily="34" charset="-128"/>
              </a:rPr>
              <a:t>That is, you are justified in thinking your assent will conclude the bargain. </a:t>
            </a:r>
          </a:p>
          <a:p>
            <a:r>
              <a:rPr lang="en-US" altLang="en-US" sz="3200" dirty="0">
                <a:ea typeface="ＭＳ Ｐゴシック" panose="020B0600070205080204" pitchFamily="34" charset="-128"/>
              </a:rPr>
              <a:t>Think of the offer as a transfer of deal-making power. </a:t>
            </a:r>
            <a:endParaRPr lang="en-US" altLang="en-US" sz="3600" dirty="0">
              <a:ea typeface="ＭＳ Ｐゴシック" panose="020B0600070205080204" pitchFamily="34" charset="-128"/>
            </a:endParaRPr>
          </a:p>
          <a:p>
            <a:endParaRPr lang="en-US" altLang="en-US" dirty="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4078</TotalTime>
  <Words>2124</Words>
  <Application>Microsoft Office PowerPoint</Application>
  <PresentationFormat>Widescreen</PresentationFormat>
  <Paragraphs>117</Paragraphs>
  <Slides>24</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ＭＳ Ｐゴシック</vt:lpstr>
      <vt:lpstr>Arial</vt:lpstr>
      <vt:lpstr>Arial (Body)</vt:lpstr>
      <vt:lpstr>Calibri</vt:lpstr>
      <vt:lpstr>Garamond</vt:lpstr>
      <vt:lpstr>Times New Roman</vt:lpstr>
      <vt:lpstr>Verdana</vt:lpstr>
      <vt:lpstr>Wingdings</vt:lpstr>
      <vt:lpstr>Edge</vt:lpstr>
      <vt:lpstr>Traditional Offer and Acceptance</vt:lpstr>
      <vt:lpstr>Offer and Acceptance </vt:lpstr>
      <vt:lpstr>The Note on the Door</vt:lpstr>
      <vt:lpstr>What Does an Offer Do?</vt:lpstr>
      <vt:lpstr>Lefkowitz v. Great Minneapolis Surplus Store </vt:lpstr>
      <vt:lpstr>The advertisements</vt:lpstr>
      <vt:lpstr>A Manifestation of a Willingness to Enter a Bargin?</vt:lpstr>
      <vt:lpstr>The Manifestation Requirement</vt:lpstr>
      <vt:lpstr>So made . . .</vt:lpstr>
      <vt:lpstr>“I have the power”</vt:lpstr>
      <vt:lpstr>What Counts As A Manifestation Of A Willingness To Enter A Bargain?</vt:lpstr>
      <vt:lpstr>Ads From Individual Sellers</vt:lpstr>
      <vt:lpstr>The Mailbox Rule</vt:lpstr>
      <vt:lpstr>The Problem</vt:lpstr>
      <vt:lpstr>So What About Lefkowitz?</vt:lpstr>
      <vt:lpstr>The Uniform Deceptive Trade Practices Act </vt:lpstr>
      <vt:lpstr>PowerPoint Presentation</vt:lpstr>
      <vt:lpstr>PowerPoint Presentation</vt:lpstr>
      <vt:lpstr>Klar v. H. &amp; M. Parcel Room (1946)</vt:lpstr>
      <vt:lpstr>A Limitation On Damages?</vt:lpstr>
      <vt:lpstr>Presentation Of The Agreement</vt:lpstr>
      <vt:lpstr>Did the parcel room make an offer?</vt:lpstr>
      <vt:lpstr>Is This An Offer?</vt:lpstr>
      <vt:lpstr>The Rule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1022</cp:revision>
  <dcterms:created xsi:type="dcterms:W3CDTF">2004-03-08T21:13:20Z</dcterms:created>
  <dcterms:modified xsi:type="dcterms:W3CDTF">2024-09-08T17:03:40Z</dcterms:modified>
</cp:coreProperties>
</file>